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6" r:id="rId7"/>
    <p:sldId id="261" r:id="rId8"/>
    <p:sldId id="277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CB10-A7C3-49A6-B2AE-70028FBF7FAD}" type="datetimeFigureOut">
              <a:rPr lang="pl-PL" smtClean="0"/>
              <a:t>23.05.2024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6BCB8-27FC-451B-A043-6E7A65D053B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0180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CB10-A7C3-49A6-B2AE-70028FBF7FAD}" type="datetimeFigureOut">
              <a:rPr lang="pl-PL" smtClean="0"/>
              <a:t>23.05.2024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6BCB8-27FC-451B-A043-6E7A65D053B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2292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CB10-A7C3-49A6-B2AE-70028FBF7FAD}" type="datetimeFigureOut">
              <a:rPr lang="pl-PL" smtClean="0"/>
              <a:t>23.05.2024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6BCB8-27FC-451B-A043-6E7A65D053B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1150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CB10-A7C3-49A6-B2AE-70028FBF7FAD}" type="datetimeFigureOut">
              <a:rPr lang="pl-PL" smtClean="0"/>
              <a:t>23.05.2024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6BCB8-27FC-451B-A043-6E7A65D053B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65781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CB10-A7C3-49A6-B2AE-70028FBF7FAD}" type="datetimeFigureOut">
              <a:rPr lang="pl-PL" smtClean="0"/>
              <a:t>23.05.2024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6BCB8-27FC-451B-A043-6E7A65D053B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1261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CB10-A7C3-49A6-B2AE-70028FBF7FAD}" type="datetimeFigureOut">
              <a:rPr lang="pl-PL" smtClean="0"/>
              <a:t>23.05.2024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6BCB8-27FC-451B-A043-6E7A65D053B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424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CB10-A7C3-49A6-B2AE-70028FBF7FAD}" type="datetimeFigureOut">
              <a:rPr lang="pl-PL" smtClean="0"/>
              <a:t>23.05.2024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6BCB8-27FC-451B-A043-6E7A65D053B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12640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CB10-A7C3-49A6-B2AE-70028FBF7FAD}" type="datetimeFigureOut">
              <a:rPr lang="pl-PL" smtClean="0"/>
              <a:t>23.05.2024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6BCB8-27FC-451B-A043-6E7A65D053B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2385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CB10-A7C3-49A6-B2AE-70028FBF7FAD}" type="datetimeFigureOut">
              <a:rPr lang="pl-PL" smtClean="0"/>
              <a:t>23.05.2024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6BCB8-27FC-451B-A043-6E7A65D053B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58129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CB10-A7C3-49A6-B2AE-70028FBF7FAD}" type="datetimeFigureOut">
              <a:rPr lang="pl-PL" smtClean="0"/>
              <a:t>23.05.2024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6BCB8-27FC-451B-A043-6E7A65D053B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5134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CB10-A7C3-49A6-B2AE-70028FBF7FAD}" type="datetimeFigureOut">
              <a:rPr lang="pl-PL" smtClean="0"/>
              <a:t>23.05.2024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6BCB8-27FC-451B-A043-6E7A65D053B6}" type="slidenum">
              <a:rPr lang="pl-PL" smtClean="0"/>
              <a:t>‹#›</a:t>
            </a:fld>
            <a:endParaRPr lang="pl-PL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2572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CB10-A7C3-49A6-B2AE-70028FBF7FAD}" type="datetimeFigureOut">
              <a:rPr lang="pl-PL" smtClean="0"/>
              <a:t>23.05.2024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6BCB8-27FC-451B-A043-6E7A65D053B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34314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CB10-A7C3-49A6-B2AE-70028FBF7FAD}" type="datetimeFigureOut">
              <a:rPr lang="pl-PL" smtClean="0"/>
              <a:t>23.05.2024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6BCB8-27FC-451B-A043-6E7A65D053B6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757807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CB10-A7C3-49A6-B2AE-70028FBF7FAD}" type="datetimeFigureOut">
              <a:rPr lang="pl-PL" smtClean="0"/>
              <a:t>23.05.2024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6BCB8-27FC-451B-A043-6E7A65D053B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2411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CB10-A7C3-49A6-B2AE-70028FBF7FAD}" type="datetimeFigureOut">
              <a:rPr lang="pl-PL" smtClean="0"/>
              <a:t>23.05.2024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6BCB8-27FC-451B-A043-6E7A65D053B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826430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CB10-A7C3-49A6-B2AE-70028FBF7FAD}" type="datetimeFigureOut">
              <a:rPr lang="pl-PL" smtClean="0"/>
              <a:t>23.05.2024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6BCB8-27FC-451B-A043-6E7A65D053B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9883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ECB10-A7C3-49A6-B2AE-70028FBF7FAD}" type="datetimeFigureOut">
              <a:rPr lang="pl-PL" smtClean="0"/>
              <a:t>23.05.2024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B36BCB8-27FC-451B-A043-6E7A65D053B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5498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B2F27B8-A1A7-DD34-935D-17C607338D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b="1" dirty="0"/>
              <a:t>EUROPEJSKI ZIELONY ŁAD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E12BEAF-698D-899A-7D52-46BE695DA1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b="1" dirty="0"/>
              <a:t>PRZEWODNIK PO NADCHODZĄCYCH INICJATYWACH I ICH WPŁYWIE NA BIZNES I SPOŁECZEŃSTWO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97027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6CD102-77D0-6C8F-572B-7A71ECA1A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87" y="525624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pl-PL" sz="4400" b="1" dirty="0"/>
              <a:t>Kluczowe elementy Zielonego Ładu Europejskiego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3D07D9B-F53E-5530-317F-7922E9F76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803" y="2020631"/>
            <a:ext cx="11349826" cy="4837369"/>
          </a:xfrm>
        </p:spPr>
        <p:txBody>
          <a:bodyPr>
            <a:normAutofit fontScale="92500"/>
          </a:bodyPr>
          <a:lstStyle/>
          <a:p>
            <a:r>
              <a:rPr lang="pl-PL" b="1" dirty="0"/>
              <a:t>Neutralność klimatyczna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Cel</a:t>
            </a:r>
            <a:r>
              <a:rPr lang="pl-PL" dirty="0"/>
              <a:t>: Osiągnięcie zerowej emisji gazów cieplarnianych netto do 2050 roku.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Działania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500" b="1" dirty="0"/>
              <a:t>Redukcja emisji</a:t>
            </a:r>
            <a:r>
              <a:rPr lang="pl-PL" sz="1500" dirty="0"/>
              <a:t>: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pl-PL" sz="1500" dirty="0"/>
              <a:t>Zobowiązanie do zmniejszenia emisji gazów cieplarnianych o co najmniej 55% do 2030 roku w porównaniu z poziomami z 1990 roku.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pl-PL" sz="1500" dirty="0"/>
              <a:t>Plany obejmują dekarbonizację wszystkich sektorów gospodarki, w tym energetyki, transportu, przemysłu i rolnictwa.</a:t>
            </a:r>
          </a:p>
          <a:p>
            <a:pPr marL="0" indent="0" algn="just">
              <a:buNone/>
            </a:pPr>
            <a:r>
              <a:rPr lang="pl-PL" b="1" dirty="0"/>
              <a:t>Inwestycje w technologie niskoemisyjne: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pl-PL" dirty="0"/>
              <a:t>Wsparcie dla rozwoju technologii takich jak energia wodorowa, magazynowanie energii, wychwytywanie i składowanie dwutlenku węgla (CCS), oraz inne innowacyjne metody redukcji emisji.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pl-PL" dirty="0"/>
              <a:t>Zachęty finansowe dla firm inwestujących w zielone technologie oraz badania nad nowymi rozwiązaniami.</a:t>
            </a:r>
          </a:p>
          <a:p>
            <a:pPr marL="0" indent="0" algn="just">
              <a:buNone/>
            </a:pPr>
            <a:r>
              <a:rPr lang="pl-PL" b="1" dirty="0"/>
              <a:t>Regulacje: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pl-PL" dirty="0"/>
              <a:t>Wprowadzenie bardziej rygorystycznych przepisów dotyczących emisji dla przemysłu, transportu, energetyki i innych sektorów. Wzmocnienie systemu handlu emisjami (EU ETS) i rozszerzenie go na nowe sektory.</a:t>
            </a:r>
          </a:p>
        </p:txBody>
      </p:sp>
    </p:spTree>
    <p:extLst>
      <p:ext uri="{BB962C8B-B14F-4D97-AF65-F5344CB8AC3E}">
        <p14:creationId xmlns:p14="http://schemas.microsoft.com/office/powerpoint/2010/main" val="3540108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3C5FE6-DF44-D8F4-30CC-8BF166CBD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78971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pl-PL" sz="4400" b="1" dirty="0"/>
              <a:t>Kluczowe elementy Zielonego Ładu Europejskiego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5BE4E4-B8A1-527E-32E6-C48163FA3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86" y="2113936"/>
            <a:ext cx="11293843" cy="4650758"/>
          </a:xfrm>
        </p:spPr>
        <p:txBody>
          <a:bodyPr>
            <a:normAutofit lnSpcReduction="10000"/>
          </a:bodyPr>
          <a:lstStyle/>
          <a:p>
            <a:r>
              <a:rPr lang="pl-PL" b="1" dirty="0"/>
              <a:t>Transformacja energetyczna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Cel</a:t>
            </a:r>
            <a:r>
              <a:rPr lang="pl-PL" dirty="0"/>
              <a:t>: Przejście na odnawialne źródła energii (OZE) i zwiększenie efektywności energetycznej.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Działania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b="1" dirty="0"/>
              <a:t>Wsparcie dla OZE</a:t>
            </a:r>
            <a:r>
              <a:rPr lang="pl-PL" dirty="0"/>
              <a:t>: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pl-PL" dirty="0"/>
              <a:t>Inwestycje w rozwój energii słonecznej, wiatrowej, wodnej i geotermalnej.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pl-PL" dirty="0"/>
              <a:t>Programy wsparcia finansowego dla instalacji OZE, zarówno dla dużych projektów, jak i dla małych prosumentów.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b="1" dirty="0"/>
              <a:t>Modernizacja budynków</a:t>
            </a:r>
            <a:r>
              <a:rPr lang="pl-PL" dirty="0"/>
              <a:t>: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pl-PL" dirty="0"/>
              <a:t>Inicjatywa na rzecz renowacji budynków, aby zwiększyć ich efektywność energetyczną, obejmująca modernizację systemów ogrzewania, chłodzenia i izolacji.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pl-PL" dirty="0"/>
              <a:t>Wprowadzenie nowych standardów budowlanych, które promują zrównoważone materiały budowlane i konstrukcje energooszczędne.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b="1" dirty="0"/>
              <a:t>Inteligentne sieci</a:t>
            </a:r>
            <a:r>
              <a:rPr lang="pl-PL" dirty="0"/>
              <a:t>: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pl-PL" dirty="0"/>
              <a:t>Rozwój inteligentnych sieci energetycznych, które lepiej integrują odnawialne źródła energii i zwiększają efektywność </a:t>
            </a:r>
            <a:r>
              <a:rPr lang="pl-PL" dirty="0" err="1"/>
              <a:t>przesyłu</a:t>
            </a:r>
            <a:r>
              <a:rPr lang="pl-PL" dirty="0"/>
              <a:t> energii.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pl-PL" dirty="0"/>
              <a:t>Inwestycje w technologie zarządzania popytem i magazynowania energii, które pozwolą na lepsze wykorzystanie OZE.</a:t>
            </a:r>
          </a:p>
          <a:p>
            <a:pPr algn="just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24503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45B08A-8CB6-A406-8D49-808707802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kumimoji="0" lang="pl-PL" sz="4400" b="1" i="0" u="none" strike="noStrike" kern="1200" cap="none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Kluczowe elementy Zielonego Ładu Europejskiego</a:t>
            </a:r>
            <a:endParaRPr lang="pl-PL" sz="4400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81FDF59-F9E0-043E-E12A-6B9623BB1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166" y="2020630"/>
            <a:ext cx="11807025" cy="4678750"/>
          </a:xfrm>
        </p:spPr>
        <p:txBody>
          <a:bodyPr>
            <a:normAutofit/>
          </a:bodyPr>
          <a:lstStyle/>
          <a:p>
            <a:r>
              <a:rPr lang="pl-PL" b="1" dirty="0"/>
              <a:t>Zrównoważona mobilność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Cel</a:t>
            </a:r>
            <a:r>
              <a:rPr lang="pl-PL" dirty="0"/>
              <a:t>: Redukcja emisji w sektorze transportu i rozwój zrównoważonych form transportu.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Działania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b="1" dirty="0"/>
              <a:t>Elektryfikacja transportu</a:t>
            </a:r>
            <a:r>
              <a:rPr lang="pl-PL" dirty="0"/>
              <a:t>: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pl-PL" dirty="0"/>
              <a:t>Wsparcie dla produkcji i użytkowania pojazdów elektrycznych, w tym rozwój infrastruktury ładowania.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pl-PL" dirty="0"/>
              <a:t>Zachęty finansowe dla konsumentów i producentów samochodów elektrycznych oraz wsparcie dla badań nad nowymi technologiami baterii.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b="1" dirty="0"/>
              <a:t>Transport publiczny</a:t>
            </a:r>
            <a:r>
              <a:rPr lang="pl-PL" dirty="0"/>
              <a:t>: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pl-PL" dirty="0"/>
              <a:t>Inwestycje w rozwój i modernizację transportu publicznego, w tym kolei, tramwajów i autobusów elektrycznych.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pl-PL" dirty="0"/>
              <a:t>Programy wsparcia dla miast i regionów w celu poprawy dostępności i efektywności transportu publicznego.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b="1" dirty="0"/>
              <a:t>Zrównoważone alternatywy</a:t>
            </a:r>
            <a:r>
              <a:rPr lang="pl-PL" dirty="0"/>
              <a:t>: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pl-PL" dirty="0"/>
              <a:t>Zachęcanie do korzystania z rowerów, pieszych ścieżek oraz innych ekologicznych form transportu.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pl-PL" dirty="0"/>
              <a:t>Inwestycje w infrastrukturę rowerową, tworzenie bezpiecznych ścieżek rowerowych i promowanie rowerów elektrycznych.</a:t>
            </a:r>
          </a:p>
          <a:p>
            <a:pPr algn="just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33924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DD1CBC-C6A0-EF74-B919-3E2B7123E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l-PL" sz="4800" b="1" dirty="0"/>
              <a:t>Potencjalny wpływ na różne sektory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C31C497-0A79-0743-8517-EAB7969CF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2369976"/>
            <a:ext cx="11532637" cy="4122332"/>
          </a:xfrm>
        </p:spPr>
        <p:txBody>
          <a:bodyPr>
            <a:noAutofit/>
          </a:bodyPr>
          <a:lstStyle/>
          <a:p>
            <a:r>
              <a:rPr lang="pl-PL" b="1" dirty="0"/>
              <a:t>Energetyka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Zmiany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Przejście na odnawialne źródła energii, modernizacja infrastruktury energetycznej, rozwój inteligentnych sieci energetycznych.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Wyzwania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Wysokie koszty inwestycji w nowe technologie i infrastrukturę, potrzeba innowacyjnych rozwiązań i modernizacji istniejących systemów.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Zapewnienie stabilności i niezawodności dostaw energii w okresie przejściowym.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Korzyści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Długoterminowe oszczędności dzięki większej efektywności energetycznej.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Stabilność energetyczna i zmniejszenie zależności od importu paliw kopalnych.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Tworzenie nowych miejsc pracy w sektorze OZE oraz rozwój nowych gałęzi przemysłu.</a:t>
            </a:r>
          </a:p>
          <a:p>
            <a:pPr marL="0" indent="0">
              <a:buNone/>
            </a:pPr>
            <a:endParaRPr lang="pl-PL" sz="1500" b="1" dirty="0"/>
          </a:p>
        </p:txBody>
      </p:sp>
    </p:spTree>
    <p:extLst>
      <p:ext uri="{BB962C8B-B14F-4D97-AF65-F5344CB8AC3E}">
        <p14:creationId xmlns:p14="http://schemas.microsoft.com/office/powerpoint/2010/main" val="2005468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BF5A353-4CAF-E4A8-3582-CB709B3F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800" b="1" dirty="0"/>
              <a:t>ENERGETYKA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A5FDEF6-B4A4-E0A1-EE28-6A0ABD18AE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554" y="2258009"/>
            <a:ext cx="10748865" cy="4833256"/>
          </a:xfrm>
        </p:spPr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Transformacja energetyczna widziana przez pryzmat </a:t>
            </a:r>
            <a:r>
              <a:rPr lang="pl-PL" sz="18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POIiŚ</a:t>
            </a:r>
            <a:r>
              <a:rPr lang="pl-PL" sz="1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to inwestycje, które wpływają na poprawę jakości powietrza dla społeczności lokalnych. Inwestycje, które mają dostarczyć zieloną energię (tj. odnawialne źródła energii), ale też ograniczyć energochłonność dzięki głębokiej modernizacji energetycznej budynków publicznych i mieszkalnych oraz w przedsiębiorstwach. Transformacja promuje także systemowe rozwiązania, które rozwijają sieć ciepła i chłodu oraz wytwarzanie energii cieplnej i elektrycznej w jednym procesie. Mówiąc o rozwoju sektora energetyki, nie możemy zapominać o bezpieczeństwie, zarówno z punktu widzenia zróżnicowanych źródeł dostaw energii, jak i niezawodności systemu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Na wsparcie sektora energetycznego w </a:t>
            </a:r>
            <a:r>
              <a:rPr lang="pl-PL" sz="1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POIiŚ</a:t>
            </a:r>
            <a:r>
              <a:rPr lang="pl-PL" sz="1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przyznano ponad 12,5 mld zł. Biorąc pod uwagę potrzeby sektora, w obliczu czekających wyzwań, planowana jest kontynuacja wsparcia projektów z obszaru energetyki także ze środków UE w ramach kolejnego budżetu (2021-2027).</a:t>
            </a:r>
            <a:endParaRPr lang="pl-PL" sz="1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l-PL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27105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5581679-1FCA-4AA5-1F97-16227CEB6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4453" y="636571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5400" b="1" dirty="0"/>
              <a:t>Potencjalny wpływ na różne sektory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94D91D1-3710-EF34-A432-6A35939C14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2181306"/>
            <a:ext cx="11887200" cy="4786572"/>
          </a:xfrm>
        </p:spPr>
        <p:txBody>
          <a:bodyPr/>
          <a:lstStyle/>
          <a:p>
            <a:r>
              <a:rPr lang="pl-PL" b="1" dirty="0"/>
              <a:t>Transport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Zmiany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Elektryfikacja transportu, rozwój i modernizacja transportu publicznego, promocja zrównoważonych form transportu.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Wyzwania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Potrzeba rozbudowy infrastruktury ładowania, wysokie koszty początkowe związane z wdrażaniem nowych technologii.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Adaptacja przemysłu motoryzacyjnego do nowych realiów, w tym zmiany w łańcuchach dostaw i produkcji.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Korzyści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Redukcja emisji gazów cieplarnianych i zanieczyszczeń powietrza.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Poprawa jakości powietrza, co przekłada się na lepsze zdrowie publiczne.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Rozwój innowacji technologicznych i zwiększenie konkurencyjności europejskiego przemysłu motoryzacyjnego.</a:t>
            </a:r>
          </a:p>
          <a:p>
            <a:pPr marL="0" indent="0">
              <a:buNone/>
            </a:pP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1120047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03DE4EF-214E-5436-46DB-4B2844E6F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800" b="1" dirty="0"/>
              <a:t>TRANSPORT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1A9F523-3D26-76BF-5EEE-43F3BBC6F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134" y="1930400"/>
            <a:ext cx="9931572" cy="4087811"/>
          </a:xfrm>
        </p:spPr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 2050 r. na poziomie europejskim założono redukcję emisji gazów cieplarnianych w transporcie o 90%. Sektor transportu w Polsce podlega stałej transformacji poprzez inwestycje finansowane z udziałem środków unijnych. Projekty </a:t>
            </a:r>
            <a:r>
              <a:rPr lang="pl-PL" sz="18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POIiŚ</a:t>
            </a:r>
            <a:r>
              <a:rPr lang="pl-PL" sz="1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umożliwiają wprowadzanie czystszych, bardziej efektywnych i ekologicznych form transportu publicznego, m.in. poprzez wdrażanie nowych technologii cyfrowych, umożliwiających racjonalne wykorzystanie niskoemisyjnego transportu publicznego w miastach, sprawniejsze zarządzanie taborem oraz systemami sterowania. </a:t>
            </a:r>
            <a:r>
              <a:rPr lang="pl-PL" sz="18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POIiŚ</a:t>
            </a:r>
            <a:r>
              <a:rPr lang="pl-PL" sz="1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to także inwestycje zwiększające płynność ruchu, umożliwiające wymianę przestarzałego taboru oraz integrację rozmaitych środków transportu, w tym przewozu towarów, co służy bezpośredniemu ograniczaniu emitowanych zanieczyszczeń. Kolejna perspektywa będzie kontynuacją działań na rzecz promowania nisko i zeroemisyjnych środków transportu, jak również wdrażania nowoczesnych rozwiązań transportowych.</a:t>
            </a:r>
            <a:endParaRPr lang="pl-PL" sz="1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91064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272216F-C48A-776E-A4C3-93A7BE7B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009" y="469641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pl-PL" sz="4900" b="1" i="0" u="none" strike="noStrike" kern="1200" cap="none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Potencjalny wpływ na różne sektory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61C472-0FE6-9BCB-A54F-80B306909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299" y="2123267"/>
            <a:ext cx="11812554" cy="5294570"/>
          </a:xfrm>
        </p:spPr>
        <p:txBody>
          <a:bodyPr>
            <a:normAutofit/>
          </a:bodyPr>
          <a:lstStyle/>
          <a:p>
            <a:r>
              <a:rPr lang="pl-PL" b="1" dirty="0"/>
              <a:t>Budownictwo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Zmiany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Renowacja budynków w celu zwiększenia efektywności energetycznej, wprowadzenie nowych standardów budowlanych promujących zrównoważone materiały.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Wyzwania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Wysokie koszty modernizacji istniejących budynków i konieczność przeszkolenia pracowników budowlanych.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Potrzeba innowacyjnych rozwiązań i technologii w zakresie materiałów budowlanych i systemów energetycznych.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Korzyści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Znaczne oszczędności energetyczne i redukcja kosztów eksploatacyjnych budynków.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Poprawa komfortu życia mieszkańców dzięki lepszej izolacji i nowoczesnym systemom ogrzewania/chłodzenia.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Tworzenie nowych miejsc pracy w sektorze budowlanym oraz rozwój zielonych technologii budowlanych.</a:t>
            </a:r>
          </a:p>
          <a:p>
            <a:pPr>
              <a:buFont typeface="Arial" panose="020B0604020202020204" pitchFamily="34" charset="0"/>
              <a:buChar char="•"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57583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B24ED3-8549-FAB5-B157-9543A0306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5163" y="452017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pl-PL" sz="4400" b="1" i="0" u="none" strike="noStrike" kern="1200" cap="none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Potencjalny wpływ na różne sektory</a:t>
            </a:r>
            <a:endParaRPr lang="pl-PL" sz="5400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25E9143-1C4F-6F89-C191-7ACFCD2A2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06" y="2034074"/>
            <a:ext cx="11821886" cy="5159828"/>
          </a:xfrm>
        </p:spPr>
        <p:txBody>
          <a:bodyPr>
            <a:normAutofit/>
          </a:bodyPr>
          <a:lstStyle/>
          <a:p>
            <a:r>
              <a:rPr lang="pl-PL" b="1" dirty="0"/>
              <a:t>Przemysł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Zmiany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Wdrożenie zielonych technologii, zmniejszenie emisji przemysłowych, rozwój gospodarki o obiegu zamkniętym.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Wyzwania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Adaptacja technologii i procesów produkcyjnych do nowych norm emisji.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Wysokie koszty transformacji oraz konieczność inwestycji w badania i rozwój.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Korzyści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Poprawa konkurencyjności poprzez innowacje i efektywność energetyczną.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Redukcja kosztów operacyjnych dzięki większej efektywności i zmniejszeniu zużycia zasobów.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Otwarcie nowych rynków dla zielonych produktów i technologii.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63281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34E22AD-AB2F-29F0-D818-F7A37AF73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4453" y="460310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pl-PL" sz="4000" b="1" i="0" u="none" strike="noStrike" kern="1200" cap="none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Potencjalny wpływ na różne sektory</a:t>
            </a:r>
            <a:br>
              <a:rPr lang="pl-PL" b="1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95AB2C5-4C87-5BB2-C511-6889EA6A4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108" y="1781110"/>
            <a:ext cx="11135221" cy="5014652"/>
          </a:xfrm>
        </p:spPr>
        <p:txBody>
          <a:bodyPr>
            <a:normAutofit/>
          </a:bodyPr>
          <a:lstStyle/>
          <a:p>
            <a:r>
              <a:rPr lang="pl-PL" b="1" dirty="0"/>
              <a:t>Rolnictwo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Zmiany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Wprowadzenie zrównoważonych praktyk rolniczych, ochrona bioróżnorodności, ograniczenie stosowania pestycydów i nawozów sztucznych.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Wyzwania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Potrzeba edukacji i wsparcia finansowego dla rolników w celu adaptacji do nowych praktyk.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Zmiana tradycyjnych praktyk rolniczych i konieczność inwestycji w nowe technologie.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Korzyści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Ochrona środowiska naturalnego i poprawa jakości gleb, wody i powietrza.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Zrównoważona produkcja żywności i lepsze zdrowie publiczne dzięki mniejszemu wykorzystaniu chemikaliów.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Wsparcie dla bioróżnorodności i lepsze zarządzanie zasobami naturalnymi.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18027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6C3E89F-A816-3501-5290-C9D1CF85C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sz="4400" b="1" dirty="0"/>
              <a:t>Mechanizmy wsparcia </a:t>
            </a:r>
            <a:br>
              <a:rPr lang="pl-PL" sz="4400" b="1" dirty="0"/>
            </a:br>
            <a:r>
              <a:rPr lang="pl-PL" sz="4400" b="1" dirty="0"/>
              <a:t>i finansowanie</a:t>
            </a:r>
            <a:br>
              <a:rPr lang="pl-PL" b="1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B736828-BB14-FD34-D27E-3A0A17853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9" y="2160589"/>
            <a:ext cx="10338317" cy="4087811"/>
          </a:xfrm>
        </p:spPr>
        <p:txBody>
          <a:bodyPr/>
          <a:lstStyle/>
          <a:p>
            <a:r>
              <a:rPr lang="pl-PL" b="1" dirty="0"/>
              <a:t>Fundusz na rzecz Sprawiedliwej Transformacji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Cel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Wsparcie regionów i sektorów najbardziej dotkniętych transformacją energetyczną i ekologiczną, aby zapewnić sprawiedliwą i równą transformację.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Działania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Finansowanie inwestycji w nowe miejsca pracy w zielonych sektorach, szkolenia i przekwalifikowanie pracowników.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Wsparcie dla regionów w transformacji gospodarczej i zmniejszeniu zależności od wysokoemisyjnych sektorów.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Inwestycje w infrastrukturę, badania i rozwój oraz innowacje w najbardziej dotkniętych regionach.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439241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0ECF46-F88B-D1BB-3014-6B66963C5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pl-PL" sz="4000" b="1" i="0" u="none" strike="noStrike" kern="1200" cap="none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Mechanizmy wsparcia </a:t>
            </a:r>
            <a:br>
              <a:rPr kumimoji="0" lang="pl-PL" sz="4000" b="1" i="0" u="none" strike="noStrike" kern="1200" cap="none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pl-PL" sz="4000" b="1" i="0" u="none" strike="noStrike" kern="1200" cap="none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i finansowanie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52F7FD4-BC31-AA1A-7AA3-6E672DE011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73" y="2160589"/>
            <a:ext cx="11261497" cy="3932301"/>
          </a:xfrm>
        </p:spPr>
        <p:txBody>
          <a:bodyPr/>
          <a:lstStyle/>
          <a:p>
            <a:r>
              <a:rPr lang="pl-PL" b="1" dirty="0"/>
              <a:t>Program InvestEU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Cel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Mobilizacja prywatnych i publicznych inwestycji w zrównoważone projekty w całej Europie, aby przyspieszyć transformację energetyczną i ekologiczną.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Działania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Zapewnienie finansowania dla innowacyjnych projektów w zakresie zielonych technologii, efektywności energetycznej, zrównoważonego transportu i gospodarki o obiegu zamkniętym.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Wsparcie dla MŚP i przedsiębiorstw poprzez dostęp do kapitału i gwarancje kredytowe.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Inwestycje w infrastrukturę energetyczną, transportową i cyfrową, które są kluczowe dla realizacji celów Zielonego Ładu.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0440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EC30CA-60BC-A826-8472-C7AE0DE39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kumimoji="0" lang="pl-PL" sz="4400" b="1" i="0" u="none" strike="noStrike" kern="1200" cap="none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Mechanizmy wsparcia </a:t>
            </a:r>
            <a:br>
              <a:rPr kumimoji="0" lang="pl-PL" sz="4400" b="1" i="0" u="none" strike="noStrike" kern="1200" cap="none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pl-PL" sz="4400" b="1" i="0" u="none" strike="noStrike" kern="1200" cap="none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i finansowanie</a:t>
            </a:r>
            <a:endParaRPr lang="pl-PL" sz="44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8609A6D-DC8E-B096-93B7-4044FE2950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802" y="2160589"/>
            <a:ext cx="10827312" cy="4221550"/>
          </a:xfrm>
        </p:spPr>
        <p:txBody>
          <a:bodyPr/>
          <a:lstStyle/>
          <a:p>
            <a:r>
              <a:rPr lang="pl-PL" b="1" dirty="0"/>
              <a:t>Instrument „Łącząc Europę”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Cel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Finansowanie kluczowej infrastruktury energetycznej, transportowej i cyfrowej, niezbędnej do realizacji celów Zielonego Ładu.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Działania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Modernizacja sieci energetycznych, w tym budowa i modernizacja linii przesyłowych, integracja OZE i rozwój inteligentnych sieci.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Rozwój infrastruktury ładowania pojazdów elektrycznych, aby ułatwić przejście na Elektromobilność.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Inwestycje w technologie cyfrowe i infrastrukturalne, które wspierają zarządzanie energią, transportem i zasobami w sposób zrównoważony.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27670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2ED8DA-416F-C8C7-FF65-E2B95BC67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9889" y="-98490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900" b="1" dirty="0"/>
              <a:t>Społeczne i gospodarcze korzyści</a:t>
            </a:r>
            <a:br>
              <a:rPr lang="pl-PL" b="1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080E436-6201-5C5A-19B9-4E4E6510F6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82351"/>
            <a:ext cx="12303966" cy="5962261"/>
          </a:xfrm>
        </p:spPr>
        <p:txBody>
          <a:bodyPr>
            <a:normAutofit fontScale="40000" lnSpcReduction="20000"/>
          </a:bodyPr>
          <a:lstStyle/>
          <a:p>
            <a:r>
              <a:rPr lang="pl-PL" sz="4000" b="1" dirty="0"/>
              <a:t>TWORZENIE MIEJSC PRACY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3000" b="1" dirty="0"/>
              <a:t>Nowe sektory</a:t>
            </a:r>
            <a:r>
              <a:rPr lang="pl-PL" sz="30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3000" dirty="0"/>
              <a:t>Rozwój zielonej energetyki, zrównoważonego budownictwa, zielonych technologii i innowacji przyczyni się do tworzenia licznych miejsc pracy w nowych, dynamicznie rozwijających się sektorach gospodarki.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3000" b="1" dirty="0"/>
              <a:t>Przekwalifikowanie pracowników</a:t>
            </a:r>
            <a:r>
              <a:rPr lang="pl-PL" sz="30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3000" dirty="0"/>
              <a:t>Programy szkoleniowe i wsparcie dla pracowników z sektorów wysokoemisyjnych, aby mogli znaleźć zatrudnienie w nowych, zielonych branżach.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3000" dirty="0"/>
              <a:t>Zachęty do nauki nowych umiejętności i zdobywania kwalifikacji, które będą potrzebne w przyszłości.</a:t>
            </a:r>
          </a:p>
          <a:p>
            <a:r>
              <a:rPr lang="pl-PL" sz="4000" b="1" dirty="0"/>
              <a:t>POPRAWA JAKOŚCI ŻYCIA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3000" b="1" dirty="0"/>
              <a:t>Zdrowie</a:t>
            </a:r>
            <a:r>
              <a:rPr lang="pl-PL" sz="30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3000" dirty="0"/>
              <a:t>Redukcja zanieczyszczeń powietrza, wody i gleby przyczyni się do poprawy zdrowia publicznego i zmniejszenia liczby chorób związanych z zanieczyszczeniami.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3000" dirty="0"/>
              <a:t>Lepsza jakość środowiska naturalnego wpłynie pozytywnie na samopoczucie obywateli.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3000" b="1" dirty="0"/>
              <a:t>Środowisko</a:t>
            </a:r>
            <a:r>
              <a:rPr lang="pl-PL" sz="30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3000" dirty="0"/>
              <a:t>Ochrona bioróżnorodności i zrównoważone zarządzanie zasobami naturalnymi przyczyni się do zachowania ekosystemów dla przyszłych pokoleń.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3000" dirty="0"/>
              <a:t>Tworzenie zielonych przestrzeni miejskich poprawi jakość życia w miastach, dostarczając miejsca do rekreacji i kontaktu z naturą.</a:t>
            </a:r>
          </a:p>
          <a:p>
            <a:r>
              <a:rPr lang="pl-PL" sz="4000" b="1" dirty="0"/>
              <a:t>INNOWACJE I KONKURENCYJNOŚĆ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3000" b="1" dirty="0"/>
              <a:t>Technologie</a:t>
            </a:r>
            <a:r>
              <a:rPr lang="pl-PL" sz="30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3000" dirty="0"/>
              <a:t>Wsparcie dla badań i rozwoju nowych technologii pomoże w dekarbonizacji i zrównoważonym rozwoju.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3000" dirty="0"/>
              <a:t>Promowanie innowacyjnych rozwiązań w zakresie energetyki, transportu, budownictwa i przemysłu.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3000" b="1" dirty="0"/>
              <a:t>Przemysł</a:t>
            </a:r>
            <a:r>
              <a:rPr lang="pl-PL" sz="30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3000" dirty="0"/>
              <a:t>Zwiększenie konkurencyjności europejskiego przemysłu poprzez innowacje, rozwój nowych rynków zbytu oraz efektywność energetyczną.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3000" dirty="0"/>
              <a:t>Redukcja kosztów operacyjnych dzięki większej efektywności i zmniejszeniu zużycia zasobów.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21340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69A0AA-9E53-5A33-DF45-BFF8914CA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400" b="1" dirty="0"/>
              <a:t>Wyzwania i kontrowersje</a:t>
            </a:r>
            <a:br>
              <a:rPr lang="pl-PL" b="1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0E5FFE9-178D-D6D1-E219-ABA0C991A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06026"/>
            <a:ext cx="11135221" cy="4576113"/>
          </a:xfrm>
        </p:spPr>
        <p:txBody>
          <a:bodyPr>
            <a:normAutofit/>
          </a:bodyPr>
          <a:lstStyle/>
          <a:p>
            <a:r>
              <a:rPr lang="pl-PL" b="1" dirty="0"/>
              <a:t>Koszty transformacji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Finansowanie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b="1" dirty="0"/>
              <a:t>Wysokie koszty inwestycji</a:t>
            </a:r>
            <a:r>
              <a:rPr lang="pl-PL" dirty="0"/>
              <a:t>: Transformacja energetyczna i ekologiczna wymaga ogromnych nakładów finansowych, zarówno na poziomie publicznym, jak i prywatnym. Szacuje się, że osiągnięcie celów Zielonego Ładu będzie wymagało inwestycji rzędu bilionów euro.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b="1" dirty="0"/>
              <a:t>Źródła finansowania</a:t>
            </a:r>
            <a:r>
              <a:rPr lang="pl-PL" dirty="0"/>
              <a:t>: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pl-PL" b="1" dirty="0"/>
              <a:t>Budżet UE</a:t>
            </a:r>
            <a:r>
              <a:rPr lang="pl-PL" dirty="0"/>
              <a:t>: Część finansowania będzie pochodziła z budżetu UE, w tym z nowego siedmioletniego budżetu oraz planu naprawczego NextGenerationEU.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pl-PL" b="1" dirty="0"/>
              <a:t>Fundusz na rzecz Sprawiedliwej Transformacji</a:t>
            </a:r>
            <a:r>
              <a:rPr lang="pl-PL" dirty="0"/>
              <a:t>: Specjalnie utworzony fundusz, który ma na celu wsparcie regionów najbardziej dotkniętych transformacją.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pl-PL" b="1" dirty="0"/>
              <a:t>Inwestycje prywatne</a:t>
            </a:r>
            <a:r>
              <a:rPr lang="pl-PL" dirty="0"/>
              <a:t>: Zachęty dla sektora prywatnego, w tym poprzez programy takie jak InvestEU, które mają na celu zmobilizowanie prywatnego kapitału.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pl-PL" b="1" dirty="0"/>
              <a:t>Obligacje zielone</a:t>
            </a:r>
            <a:r>
              <a:rPr lang="pl-PL" dirty="0"/>
              <a:t>: Wydawanie obligacji zielonych przez rządy i instytucje europejskie jako sposób na finansowanie zielonych projektów.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315835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22BA99-6398-D9BA-1CF0-C03DD5037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pl-PL" sz="4400" b="1" i="0" u="none" strike="noStrike" kern="1200" cap="none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Wyzwania i kontrowersje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4730E83-07B7-6F83-30D5-614F58246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91" y="1930400"/>
            <a:ext cx="10444756" cy="4318000"/>
          </a:xfrm>
        </p:spPr>
        <p:txBody>
          <a:bodyPr>
            <a:normAutofit/>
          </a:bodyPr>
          <a:lstStyle/>
          <a:p>
            <a:r>
              <a:rPr lang="pl-PL" b="1" dirty="0"/>
              <a:t>Nierówności:</a:t>
            </a:r>
          </a:p>
          <a:p>
            <a:endParaRPr lang="pl-PL" dirty="0"/>
          </a:p>
          <a:p>
            <a:pPr>
              <a:buFont typeface="Wingdings" panose="05000000000000000000" pitchFamily="2" charset="2"/>
              <a:buChar char="q"/>
            </a:pPr>
            <a:r>
              <a:rPr lang="pl-PL" dirty="0"/>
              <a:t> </a:t>
            </a:r>
            <a:r>
              <a:rPr lang="pl-PL" b="1" dirty="0"/>
              <a:t>Geograficzne nierówności.</a:t>
            </a:r>
            <a:r>
              <a:rPr lang="pl-PL" dirty="0"/>
              <a:t> Niektóre regiony, zwłaszcza te zależne od przemysłu węglowego i wysokoemisyjnych sektorów, będą bardziej dotknięte transformacją. Fundusz na rzecz Sprawiedliwej Transformacji ma na celu łagodzenie tych różnic, ale istnieją obawy, że nie wszystkie regiony otrzymają wystarczające wsparcie.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dirty="0"/>
              <a:t> </a:t>
            </a:r>
            <a:r>
              <a:rPr lang="pl-PL" b="1" dirty="0"/>
              <a:t>Społeczne nierówności. </a:t>
            </a:r>
            <a:r>
              <a:rPr lang="pl-PL" dirty="0"/>
              <a:t>Transformacja może prowadzić do utraty miejsc pracy w tradycyjnych sektorach przemysłowych. Kluczowe będzie zapewnienie programów przekwalifikowania i wsparcia dla pracowników, aby mogli oni znaleźć zatrudnienie w nowych, zielonych sektorach.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dirty="0"/>
              <a:t> </a:t>
            </a:r>
            <a:r>
              <a:rPr lang="pl-PL" b="1" dirty="0"/>
              <a:t>Ekonomiczne nierówności. </a:t>
            </a:r>
            <a:r>
              <a:rPr lang="pl-PL" dirty="0"/>
              <a:t>Mniejsze przedsiębiorstwa mogą mieć trudności z dostosowaniem się do nowych regulacji i technologii z powodu ograniczonych zasobów finansowych i technologicznych.</a:t>
            </a:r>
          </a:p>
        </p:txBody>
      </p:sp>
    </p:spTree>
    <p:extLst>
      <p:ext uri="{BB962C8B-B14F-4D97-AF65-F5344CB8AC3E}">
        <p14:creationId xmlns:p14="http://schemas.microsoft.com/office/powerpoint/2010/main" val="30803890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08D70C-BBFA-5E1A-B05F-88DB8E8A3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pl-PL" sz="4400" b="1" i="0" u="none" strike="noStrike" kern="1200" cap="none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Wyzwania i kontrowersje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22D5A79-C2B6-DA05-83FE-DC219F4F4F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158" y="1740711"/>
            <a:ext cx="11004593" cy="4856032"/>
          </a:xfrm>
        </p:spPr>
        <p:txBody>
          <a:bodyPr>
            <a:normAutofit/>
          </a:bodyPr>
          <a:lstStyle/>
          <a:p>
            <a:r>
              <a:rPr lang="pl-PL" b="1" dirty="0"/>
              <a:t>Wpływ na konkurencyjność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Regulacje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b="1" dirty="0"/>
              <a:t>Nowe normy i przepisy</a:t>
            </a:r>
            <a:r>
              <a:rPr lang="pl-PL" dirty="0"/>
              <a:t>: Wprowadzenie bardziej rygorystycznych przepisów dotyczących emisji może zwiększyć koszty produkcji dla europejskich firm, co może wpłynąć na ich konkurencyjność na rynku globalnym.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b="1" dirty="0"/>
              <a:t>System handlu emisjami</a:t>
            </a:r>
            <a:r>
              <a:rPr lang="pl-PL" dirty="0"/>
              <a:t>: Rozszerzenie systemu handlu emisjami (EU ETS) na nowe sektory może prowadzić do zwiększenia kosztów operacyjnych dla firm, które muszą kupować uprawnienia do emisji.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Adaptacja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b="1" dirty="0"/>
              <a:t>Koszty przystosowania</a:t>
            </a:r>
            <a:r>
              <a:rPr lang="pl-PL" dirty="0"/>
              <a:t>: Firmy będą musiały zainwestować w nowe technologie i procesy, aby spełniać nowe normy ekologiczne, co może być szczególnie trudne dla małych i średnich przedsiębiorstw (MŚP).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b="1" dirty="0"/>
              <a:t>Innowacje i badania</a:t>
            </a:r>
            <a:r>
              <a:rPr lang="pl-PL" dirty="0"/>
              <a:t>: Wymagana będzie intensyfikacja badań i innowacji, aby opracować nowe technologie, które pozwolą na redukcję emisji i poprawę efektywności energetycznej. MŚP mogą potrzebować dodatkowego wsparcia finansowego i technicznego.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908140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89494B-A587-ACFD-2576-EE883F87B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pl-PL" sz="4400" b="1" i="0" u="none" strike="noStrike" kern="1200" cap="none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Wyzwania i kontrowersje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6BEDC3-936D-C155-78F5-2FA9B77E1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416" y="1815357"/>
            <a:ext cx="10594046" cy="4697411"/>
          </a:xfrm>
        </p:spPr>
        <p:txBody>
          <a:bodyPr>
            <a:normAutofit/>
          </a:bodyPr>
          <a:lstStyle/>
          <a:p>
            <a:r>
              <a:rPr lang="pl-PL" b="1" dirty="0"/>
              <a:t>Zaangażowanie społeczne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Akceptacja społeczna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Kluczowe jest zwiększenie świadomości społecznej na temat korzyści płynących z transformacji oraz roli obywateli w osiągnięciu celów Zielonego Ładu. Programy edukacyjne i kampanie informacyjne mogą pomóc w budowaniu poparcia dla polityk klimatycznych.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b="1" dirty="0"/>
              <a:t>Rola społeczeństwa obywatelskiego - </a:t>
            </a:r>
            <a:r>
              <a:rPr lang="pl-PL" dirty="0"/>
              <a:t>Organizacje pozarządowe, ruchy ekologiczne i inne grupy społeczne odgrywają ważną rolę w monitorowaniu postępów, edukacji oraz mobilizacji społeczeństwa do działania na rzecz klimatu.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Współpraca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b="1" dirty="0"/>
              <a:t>Międzysektorowa współpraca</a:t>
            </a:r>
            <a:r>
              <a:rPr lang="pl-PL" dirty="0"/>
              <a:t>: Konieczna jest ścisła współpraca między rządami, sektorem prywatnym, naukowcami i społeczeństwem obywatelskim. Partnerstwa publiczno-prywatne (PPP) mogą być kluczowym narzędziem w realizacji dużych projektów infrastrukturalnych i technologicznych.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b="1" dirty="0"/>
              <a:t>Inicjatywy lokalne i regionalne</a:t>
            </a:r>
            <a:r>
              <a:rPr lang="pl-PL" dirty="0"/>
              <a:t>: Promowanie działań na poziomie lokalnym i regionalnym, które mogą być bardziej dostosowane do specyficznych potrzeb i możliwości poszczególnych społeczności. Lokalne inicjatywy mogą również szybciej reagować na zmieniające się warunki i potrzeby.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795811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C62B66-A072-C140-4A7C-F189D3EF1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pl-PL" sz="4400" b="1" i="0" u="none" strike="noStrike" kern="1200" cap="none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Wyzwania i kontrowersje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83C1627-42E8-FBC8-D6F2-B9E5ECA740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771" y="1806025"/>
            <a:ext cx="11032584" cy="4744065"/>
          </a:xfrm>
        </p:spPr>
        <p:txBody>
          <a:bodyPr>
            <a:normAutofit/>
          </a:bodyPr>
          <a:lstStyle/>
          <a:p>
            <a:r>
              <a:rPr lang="pl-PL" b="1" dirty="0"/>
              <a:t>Polityczne i gospodarcze wyzwania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Polityczne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b="1" dirty="0"/>
              <a:t>Zgodność z politykami krajowymi</a:t>
            </a:r>
            <a:r>
              <a:rPr lang="pl-PL" dirty="0"/>
              <a:t>: Wdrożenie Zielonego Ładu wymaga zgodności i współpracy między politykami krajowymi i unijnymi. Różnice w priorytetach i możliwościach finansowych państw członkowskich mogą stanowić wyzwanie.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b="1" dirty="0"/>
              <a:t>Zmiana polityk energetycznych</a:t>
            </a:r>
            <a:r>
              <a:rPr lang="pl-PL" dirty="0"/>
              <a:t>: Przejście od tradycyjnych źródeł energii do OZE może być politycznie kontrowersyjne, zwłaszcza w regionach zależnych od węgla i innych paliw kopalnych.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Gospodarcze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b="1" dirty="0"/>
              <a:t>Wpływ na sektor energii</a:t>
            </a:r>
            <a:r>
              <a:rPr lang="pl-PL" dirty="0"/>
              <a:t>: Transformacja energetyczna może prowadzić do zamykania kopalń i elektrowni węglowych, co wpłynie na zatrudnienie i gospodarkę lokalną w regionach zależnych od węgla.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b="1" dirty="0"/>
              <a:t>Ryzyko inflacji</a:t>
            </a:r>
            <a:r>
              <a:rPr lang="pl-PL" dirty="0"/>
              <a:t>: Wzrost kosztów energii i surowców potrzebnych do transformacji może wpłynąć na inflację i koszty życia.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103167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B0DFEB-7C0F-F7C5-07D3-B56D65ADA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pl-PL" sz="4400" b="1" i="0" u="none" strike="noStrike" kern="1200" cap="none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Wyzwania i kontrowersje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5A52A8B-CC37-06A7-65A7-33822DB85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481" y="1740712"/>
            <a:ext cx="10995262" cy="4818708"/>
          </a:xfrm>
        </p:spPr>
        <p:txBody>
          <a:bodyPr>
            <a:normAutofit/>
          </a:bodyPr>
          <a:lstStyle/>
          <a:p>
            <a:r>
              <a:rPr lang="pl-PL" b="1" dirty="0"/>
              <a:t>Technologie i innowacje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Rozwój nowych technologii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b="1" dirty="0"/>
              <a:t>Innowacje w energetyce</a:t>
            </a:r>
            <a:r>
              <a:rPr lang="pl-PL" dirty="0"/>
              <a:t>: Wprowadzenie i rozwój nowych technologii, takich jak magazynowanie energii, smart grids (inteligentne sieci), czy też technologie wodorowe, wymagają znacznych inwestycji i badań.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b="1" dirty="0"/>
              <a:t>Technologie przemysłowe</a:t>
            </a:r>
            <a:r>
              <a:rPr lang="pl-PL" dirty="0"/>
              <a:t>: Modernizacja procesów produkcyjnych, recyklingu i zarządzania odpadami, aby były bardziej zrównoważone i mniej emisyjne.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b="1" dirty="0"/>
              <a:t>Cyfryzacja i automatyzacja</a:t>
            </a:r>
            <a:r>
              <a:rPr lang="pl-PL" dirty="0"/>
              <a:t>: Wykorzystanie technologii cyfrowych do optymalizacji zużycia energii, zarządzania zasobami i poprawy efektywności operacyjnej.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Wsparcie dla badań i rozwoju (R&amp;D)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b="1" dirty="0"/>
              <a:t>Finansowanie badań</a:t>
            </a:r>
            <a:r>
              <a:rPr lang="pl-PL" dirty="0"/>
              <a:t>: Zapewnienie wystarczających środków na badania i rozwój nowych technologii, które mogą przyspieszyć dekarbonizację.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b="1" dirty="0"/>
              <a:t>Współpraca międzynarodowa</a:t>
            </a:r>
            <a:r>
              <a:rPr lang="pl-PL" dirty="0"/>
              <a:t>: Promowanie międzynarodowej współpracy w zakresie badań nad technologiami zielonymi, wymiany wiedzy i najlepszych praktyk.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120808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E72026A-E87D-A3F6-3BF1-AE4D112FB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400" b="1" dirty="0"/>
              <a:t>Podsumowanie</a:t>
            </a:r>
            <a:br>
              <a:rPr lang="pl-PL" b="1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34EBFF2-2A29-9B46-0CDF-90ED320DB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126" y="2225904"/>
            <a:ext cx="10659360" cy="4697411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pl-PL" b="1" dirty="0"/>
              <a:t>Europejski Zielony Ład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Kluczowa inicjatywa dla przyszłości Europy, mająca na celu stworzenie zrównoważonej gospodarki neutralnej klimatycznie.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Plan ambitny, ale konieczny, aby stawić czoła wyzwaniom związanym ze zmianami klimatycznymi i degradacją środowiska.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b="1" dirty="0"/>
              <a:t>Transformacja</a:t>
            </a:r>
            <a:r>
              <a:rPr lang="pl-PL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Wymaga szerokiej współpracy i zaangażowania na wszystkich poziomach: lokalnym, krajowym i międzynarodowym.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Korzyści płynące z transformacji obejmują poprawę jakości życia, tworzenie nowych miejsc pracy, ochronę środowiska i wzmocnienie konkurencyjności gospodarki europejskiej.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5681755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164</TotalTime>
  <Words>2390</Words>
  <Application>Microsoft Office PowerPoint</Application>
  <PresentationFormat>Panoramiczny</PresentationFormat>
  <Paragraphs>202</Paragraphs>
  <Slides>22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8" baseType="lpstr">
      <vt:lpstr>Arial</vt:lpstr>
      <vt:lpstr>Calibri</vt:lpstr>
      <vt:lpstr>Trebuchet MS</vt:lpstr>
      <vt:lpstr>Wingdings</vt:lpstr>
      <vt:lpstr>Wingdings 3</vt:lpstr>
      <vt:lpstr>Faseta</vt:lpstr>
      <vt:lpstr>EUROPEJSKI ZIELONY ŁAD</vt:lpstr>
      <vt:lpstr>Kluczowe elementy Zielonego Ładu Europejskiego</vt:lpstr>
      <vt:lpstr>Kluczowe elementy Zielonego Ładu Europejskiego</vt:lpstr>
      <vt:lpstr>Kluczowe elementy Zielonego Ładu Europejskiego</vt:lpstr>
      <vt:lpstr>Potencjalny wpływ na różne sektory</vt:lpstr>
      <vt:lpstr>ENERGETYKA</vt:lpstr>
      <vt:lpstr>Potencjalny wpływ na różne sektory</vt:lpstr>
      <vt:lpstr>TRANSPORT</vt:lpstr>
      <vt:lpstr>Potencjalny wpływ na różne sektory</vt:lpstr>
      <vt:lpstr>Potencjalny wpływ na różne sektory</vt:lpstr>
      <vt:lpstr>Potencjalny wpływ na różne sektory </vt:lpstr>
      <vt:lpstr>Mechanizmy wsparcia  i finansowanie </vt:lpstr>
      <vt:lpstr>Mechanizmy wsparcia  i finansowanie</vt:lpstr>
      <vt:lpstr>Mechanizmy wsparcia  i finansowanie</vt:lpstr>
      <vt:lpstr>Społeczne i gospodarcze korzyści </vt:lpstr>
      <vt:lpstr>Wyzwania i kontrowersje </vt:lpstr>
      <vt:lpstr>Wyzwania i kontrowersje</vt:lpstr>
      <vt:lpstr>Wyzwania i kontrowersje</vt:lpstr>
      <vt:lpstr>Wyzwania i kontrowersje</vt:lpstr>
      <vt:lpstr>Wyzwania i kontrowersje</vt:lpstr>
      <vt:lpstr>Wyzwania i kontrowersje</vt:lpstr>
      <vt:lpstr>Podsumowanie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Zuzanna Włoczko</dc:creator>
  <cp:lastModifiedBy>Zuzanna Włoczko</cp:lastModifiedBy>
  <cp:revision>3</cp:revision>
  <dcterms:created xsi:type="dcterms:W3CDTF">2024-05-23T07:23:21Z</dcterms:created>
  <dcterms:modified xsi:type="dcterms:W3CDTF">2024-05-23T10:07:58Z</dcterms:modified>
</cp:coreProperties>
</file>