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82" d="100"/>
          <a:sy n="82" d="100"/>
        </p:scale>
        <p:origin x="720"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pl-PL"/>
              <a:t>Kliknij, aby edytować styl</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a:t>Kliknij, aby edytować styl wzorca podtytułu</a:t>
            </a:r>
            <a:endParaRPr lang="en-US" dirty="0"/>
          </a:p>
        </p:txBody>
      </p:sp>
      <p:sp>
        <p:nvSpPr>
          <p:cNvPr id="4" name="Date Placeholder 3"/>
          <p:cNvSpPr>
            <a:spLocks noGrp="1"/>
          </p:cNvSpPr>
          <p:nvPr>
            <p:ph type="dt" sz="half" idx="10"/>
          </p:nvPr>
        </p:nvSpPr>
        <p:spPr/>
        <p:txBody>
          <a:bodyPr/>
          <a:lstStyle/>
          <a:p>
            <a:fld id="{CD7ECB10-A7C3-49A6-B2AE-70028FBF7FAD}" type="datetimeFigureOut">
              <a:rPr lang="pl-PL" smtClean="0"/>
              <a:t>23.05.2024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7B36BCB8-27FC-451B-A043-6E7A65D053B6}" type="slidenum">
              <a:rPr lang="pl-PL" smtClean="0"/>
              <a:t>‹#›</a:t>
            </a:fld>
            <a:endParaRPr lang="pl-PL"/>
          </a:p>
        </p:txBody>
      </p:sp>
    </p:spTree>
    <p:extLst>
      <p:ext uri="{BB962C8B-B14F-4D97-AF65-F5344CB8AC3E}">
        <p14:creationId xmlns:p14="http://schemas.microsoft.com/office/powerpoint/2010/main" val="20901802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pl-PL"/>
              <a:t>Kliknij, aby edytować styl</a:t>
            </a:r>
            <a:endParaRPr lang="en-US" dirty="0"/>
          </a:p>
        </p:txBody>
      </p:sp>
      <p:sp>
        <p:nvSpPr>
          <p:cNvPr id="3" name="Content Placeholder 2"/>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CD7ECB10-A7C3-49A6-B2AE-70028FBF7FAD}" type="datetimeFigureOut">
              <a:rPr lang="pl-PL" smtClean="0"/>
              <a:t>23.05.2024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7B36BCB8-27FC-451B-A043-6E7A65D053B6}" type="slidenum">
              <a:rPr lang="pl-PL" smtClean="0"/>
              <a:t>‹#›</a:t>
            </a:fld>
            <a:endParaRPr lang="pl-PL"/>
          </a:p>
        </p:txBody>
      </p:sp>
    </p:spTree>
    <p:extLst>
      <p:ext uri="{BB962C8B-B14F-4D97-AF65-F5344CB8AC3E}">
        <p14:creationId xmlns:p14="http://schemas.microsoft.com/office/powerpoint/2010/main" val="9322922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pl-PL"/>
              <a:t>Kliknij, aby edytować styl</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CD7ECB10-A7C3-49A6-B2AE-70028FBF7FAD}" type="datetimeFigureOut">
              <a:rPr lang="pl-PL" smtClean="0"/>
              <a:t>23.05.2024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7B36BCB8-27FC-451B-A043-6E7A65D053B6}" type="slidenum">
              <a:rPr lang="pl-PL" smtClean="0"/>
              <a:t>‹#›</a:t>
            </a:fld>
            <a:endParaRPr lang="pl-PL"/>
          </a:p>
        </p:txBody>
      </p:sp>
    </p:spTree>
    <p:extLst>
      <p:ext uri="{BB962C8B-B14F-4D97-AF65-F5344CB8AC3E}">
        <p14:creationId xmlns:p14="http://schemas.microsoft.com/office/powerpoint/2010/main" val="41011500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Date Placeholder 4"/>
          <p:cNvSpPr>
            <a:spLocks noGrp="1"/>
          </p:cNvSpPr>
          <p:nvPr>
            <p:ph type="dt" sz="half" idx="10"/>
          </p:nvPr>
        </p:nvSpPr>
        <p:spPr/>
        <p:txBody>
          <a:bodyPr/>
          <a:lstStyle/>
          <a:p>
            <a:fld id="{CD7ECB10-A7C3-49A6-B2AE-70028FBF7FAD}" type="datetimeFigureOut">
              <a:rPr lang="pl-PL" smtClean="0"/>
              <a:t>23.05.2024</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7B36BCB8-27FC-451B-A043-6E7A65D053B6}" type="slidenum">
              <a:rPr lang="pl-PL" smtClean="0"/>
              <a:t>‹#›</a:t>
            </a:fld>
            <a:endParaRPr lang="pl-PL"/>
          </a:p>
        </p:txBody>
      </p:sp>
    </p:spTree>
    <p:extLst>
      <p:ext uri="{BB962C8B-B14F-4D97-AF65-F5344CB8AC3E}">
        <p14:creationId xmlns:p14="http://schemas.microsoft.com/office/powerpoint/2010/main" val="27657813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l-PL"/>
              <a:t>Kliknij, aby edytować styl</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7" name="Date Placeholder 6"/>
          <p:cNvSpPr>
            <a:spLocks noGrp="1"/>
          </p:cNvSpPr>
          <p:nvPr>
            <p:ph type="dt" sz="half" idx="10"/>
          </p:nvPr>
        </p:nvSpPr>
        <p:spPr/>
        <p:txBody>
          <a:bodyPr/>
          <a:lstStyle/>
          <a:p>
            <a:fld id="{CD7ECB10-A7C3-49A6-B2AE-70028FBF7FAD}" type="datetimeFigureOut">
              <a:rPr lang="pl-PL" smtClean="0"/>
              <a:t>23.05.2024</a:t>
            </a:fld>
            <a:endParaRPr lang="pl-PL"/>
          </a:p>
        </p:txBody>
      </p:sp>
      <p:sp>
        <p:nvSpPr>
          <p:cNvPr id="8" name="Footer Placeholder 7"/>
          <p:cNvSpPr>
            <a:spLocks noGrp="1"/>
          </p:cNvSpPr>
          <p:nvPr>
            <p:ph type="ftr" sz="quarter" idx="11"/>
          </p:nvPr>
        </p:nvSpPr>
        <p:spPr/>
        <p:txBody>
          <a:bodyPr/>
          <a:lstStyle/>
          <a:p>
            <a:endParaRPr lang="pl-PL"/>
          </a:p>
        </p:txBody>
      </p:sp>
      <p:sp>
        <p:nvSpPr>
          <p:cNvPr id="9" name="Slide Number Placeholder 8"/>
          <p:cNvSpPr>
            <a:spLocks noGrp="1"/>
          </p:cNvSpPr>
          <p:nvPr>
            <p:ph type="sldNum" sz="quarter" idx="12"/>
          </p:nvPr>
        </p:nvSpPr>
        <p:spPr/>
        <p:txBody>
          <a:bodyPr/>
          <a:lstStyle/>
          <a:p>
            <a:fld id="{7B36BCB8-27FC-451B-A043-6E7A65D053B6}" type="slidenum">
              <a:rPr lang="pl-PL" smtClean="0"/>
              <a:t>‹#›</a:t>
            </a:fld>
            <a:endParaRPr lang="pl-PL"/>
          </a:p>
        </p:txBody>
      </p:sp>
    </p:spTree>
    <p:extLst>
      <p:ext uri="{BB962C8B-B14F-4D97-AF65-F5344CB8AC3E}">
        <p14:creationId xmlns:p14="http://schemas.microsoft.com/office/powerpoint/2010/main" val="8812619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pl-PL"/>
              <a:t>Kliknij, aby edytować styl</a:t>
            </a:r>
            <a:endParaRPr lang="en-US" dirty="0"/>
          </a:p>
        </p:txBody>
      </p:sp>
      <p:sp>
        <p:nvSpPr>
          <p:cNvPr id="3" name="Date Placeholder 2"/>
          <p:cNvSpPr>
            <a:spLocks noGrp="1"/>
          </p:cNvSpPr>
          <p:nvPr>
            <p:ph type="dt" sz="half" idx="10"/>
          </p:nvPr>
        </p:nvSpPr>
        <p:spPr/>
        <p:txBody>
          <a:bodyPr/>
          <a:lstStyle/>
          <a:p>
            <a:fld id="{CD7ECB10-A7C3-49A6-B2AE-70028FBF7FAD}" type="datetimeFigureOut">
              <a:rPr lang="pl-PL" smtClean="0"/>
              <a:t>23.05.2024</a:t>
            </a:fld>
            <a:endParaRPr lang="pl-PL"/>
          </a:p>
        </p:txBody>
      </p:sp>
      <p:sp>
        <p:nvSpPr>
          <p:cNvPr id="4" name="Footer Placeholder 3"/>
          <p:cNvSpPr>
            <a:spLocks noGrp="1"/>
          </p:cNvSpPr>
          <p:nvPr>
            <p:ph type="ftr" sz="quarter" idx="11"/>
          </p:nvPr>
        </p:nvSpPr>
        <p:spPr/>
        <p:txBody>
          <a:bodyPr/>
          <a:lstStyle/>
          <a:p>
            <a:endParaRPr lang="pl-PL"/>
          </a:p>
        </p:txBody>
      </p:sp>
      <p:sp>
        <p:nvSpPr>
          <p:cNvPr id="5" name="Slide Number Placeholder 4"/>
          <p:cNvSpPr>
            <a:spLocks noGrp="1"/>
          </p:cNvSpPr>
          <p:nvPr>
            <p:ph type="sldNum" sz="quarter" idx="12"/>
          </p:nvPr>
        </p:nvSpPr>
        <p:spPr/>
        <p:txBody>
          <a:bodyPr/>
          <a:lstStyle/>
          <a:p>
            <a:fld id="{7B36BCB8-27FC-451B-A043-6E7A65D053B6}" type="slidenum">
              <a:rPr lang="pl-PL" smtClean="0"/>
              <a:t>‹#›</a:t>
            </a:fld>
            <a:endParaRPr lang="pl-PL"/>
          </a:p>
        </p:txBody>
      </p:sp>
    </p:spTree>
    <p:extLst>
      <p:ext uri="{BB962C8B-B14F-4D97-AF65-F5344CB8AC3E}">
        <p14:creationId xmlns:p14="http://schemas.microsoft.com/office/powerpoint/2010/main" val="36342446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7ECB10-A7C3-49A6-B2AE-70028FBF7FAD}" type="datetimeFigureOut">
              <a:rPr lang="pl-PL" smtClean="0"/>
              <a:t>23.05.2024</a:t>
            </a:fld>
            <a:endParaRPr lang="pl-PL"/>
          </a:p>
        </p:txBody>
      </p:sp>
      <p:sp>
        <p:nvSpPr>
          <p:cNvPr id="3" name="Footer Placeholder 2"/>
          <p:cNvSpPr>
            <a:spLocks noGrp="1"/>
          </p:cNvSpPr>
          <p:nvPr>
            <p:ph type="ftr" sz="quarter" idx="11"/>
          </p:nvPr>
        </p:nvSpPr>
        <p:spPr/>
        <p:txBody>
          <a:bodyPr/>
          <a:lstStyle/>
          <a:p>
            <a:endParaRPr lang="pl-PL"/>
          </a:p>
        </p:txBody>
      </p:sp>
      <p:sp>
        <p:nvSpPr>
          <p:cNvPr id="4" name="Slide Number Placeholder 3"/>
          <p:cNvSpPr>
            <a:spLocks noGrp="1"/>
          </p:cNvSpPr>
          <p:nvPr>
            <p:ph type="sldNum" sz="quarter" idx="12"/>
          </p:nvPr>
        </p:nvSpPr>
        <p:spPr/>
        <p:txBody>
          <a:bodyPr/>
          <a:lstStyle/>
          <a:p>
            <a:fld id="{7B36BCB8-27FC-451B-A043-6E7A65D053B6}" type="slidenum">
              <a:rPr lang="pl-PL" smtClean="0"/>
              <a:t>‹#›</a:t>
            </a:fld>
            <a:endParaRPr lang="pl-PL"/>
          </a:p>
        </p:txBody>
      </p:sp>
    </p:spTree>
    <p:extLst>
      <p:ext uri="{BB962C8B-B14F-4D97-AF65-F5344CB8AC3E}">
        <p14:creationId xmlns:p14="http://schemas.microsoft.com/office/powerpoint/2010/main" val="25126403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pl-PL"/>
              <a:t>Kliknij, aby edytować styl</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pl-PL"/>
              <a:t>Kliknij, aby edytować style wzorca tekstu</a:t>
            </a:r>
          </a:p>
        </p:txBody>
      </p:sp>
      <p:sp>
        <p:nvSpPr>
          <p:cNvPr id="5" name="Date Placeholder 4"/>
          <p:cNvSpPr>
            <a:spLocks noGrp="1"/>
          </p:cNvSpPr>
          <p:nvPr>
            <p:ph type="dt" sz="half" idx="10"/>
          </p:nvPr>
        </p:nvSpPr>
        <p:spPr/>
        <p:txBody>
          <a:bodyPr/>
          <a:lstStyle/>
          <a:p>
            <a:fld id="{CD7ECB10-A7C3-49A6-B2AE-70028FBF7FAD}" type="datetimeFigureOut">
              <a:rPr lang="pl-PL" smtClean="0"/>
              <a:t>23.05.2024</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7B36BCB8-27FC-451B-A043-6E7A65D053B6}" type="slidenum">
              <a:rPr lang="pl-PL" smtClean="0"/>
              <a:t>‹#›</a:t>
            </a:fld>
            <a:endParaRPr lang="pl-PL"/>
          </a:p>
        </p:txBody>
      </p:sp>
    </p:spTree>
    <p:extLst>
      <p:ext uri="{BB962C8B-B14F-4D97-AF65-F5344CB8AC3E}">
        <p14:creationId xmlns:p14="http://schemas.microsoft.com/office/powerpoint/2010/main" val="24023853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pl-PL"/>
              <a:t>Kliknij, aby edytować styl</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5" name="Date Placeholder 4"/>
          <p:cNvSpPr>
            <a:spLocks noGrp="1"/>
          </p:cNvSpPr>
          <p:nvPr>
            <p:ph type="dt" sz="half" idx="10"/>
          </p:nvPr>
        </p:nvSpPr>
        <p:spPr/>
        <p:txBody>
          <a:bodyPr/>
          <a:lstStyle/>
          <a:p>
            <a:fld id="{CD7ECB10-A7C3-49A6-B2AE-70028FBF7FAD}" type="datetimeFigureOut">
              <a:rPr lang="pl-PL" smtClean="0"/>
              <a:t>23.05.2024</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7B36BCB8-27FC-451B-A043-6E7A65D053B6}" type="slidenum">
              <a:rPr lang="pl-PL" smtClean="0"/>
              <a:t>‹#›</a:t>
            </a:fld>
            <a:endParaRPr lang="pl-PL"/>
          </a:p>
        </p:txBody>
      </p:sp>
    </p:spTree>
    <p:extLst>
      <p:ext uri="{BB962C8B-B14F-4D97-AF65-F5344CB8AC3E}">
        <p14:creationId xmlns:p14="http://schemas.microsoft.com/office/powerpoint/2010/main" val="3658129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ytuł i podpis">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pl-PL"/>
              <a:t>Kliknij, aby edytować styl</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CD7ECB10-A7C3-49A6-B2AE-70028FBF7FAD}" type="datetimeFigureOut">
              <a:rPr lang="pl-PL" smtClean="0"/>
              <a:t>23.05.2024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7B36BCB8-27FC-451B-A043-6E7A65D053B6}" type="slidenum">
              <a:rPr lang="pl-PL" smtClean="0"/>
              <a:t>‹#›</a:t>
            </a:fld>
            <a:endParaRPr lang="pl-PL"/>
          </a:p>
        </p:txBody>
      </p:sp>
    </p:spTree>
    <p:extLst>
      <p:ext uri="{BB962C8B-B14F-4D97-AF65-F5344CB8AC3E}">
        <p14:creationId xmlns:p14="http://schemas.microsoft.com/office/powerpoint/2010/main" val="4015134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Oferta z podpisem">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pl-PL"/>
              <a:t>Kliknij, aby edytować styl</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l-PL"/>
              <a:t>Kliknij, aby edytować style wzorca tekstu</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CD7ECB10-A7C3-49A6-B2AE-70028FBF7FAD}" type="datetimeFigureOut">
              <a:rPr lang="pl-PL" smtClean="0"/>
              <a:t>23.05.2024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7B36BCB8-27FC-451B-A043-6E7A65D053B6}" type="slidenum">
              <a:rPr lang="pl-PL" smtClean="0"/>
              <a:t>‹#›</a:t>
            </a:fld>
            <a:endParaRPr lang="pl-PL"/>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6325720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Karta nazwy">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pl-PL"/>
              <a:t>Kliknij, aby edytować styl</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CD7ECB10-A7C3-49A6-B2AE-70028FBF7FAD}" type="datetimeFigureOut">
              <a:rPr lang="pl-PL" smtClean="0"/>
              <a:t>23.05.2024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7B36BCB8-27FC-451B-A043-6E7A65D053B6}" type="slidenum">
              <a:rPr lang="pl-PL" smtClean="0"/>
              <a:t>‹#›</a:t>
            </a:fld>
            <a:endParaRPr lang="pl-PL"/>
          </a:p>
        </p:txBody>
      </p:sp>
    </p:spTree>
    <p:extLst>
      <p:ext uri="{BB962C8B-B14F-4D97-AF65-F5344CB8AC3E}">
        <p14:creationId xmlns:p14="http://schemas.microsoft.com/office/powerpoint/2010/main" val="1983431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arta nazwy cytatu">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pl-PL"/>
              <a:t>Kliknij, aby edytować styl</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l-PL"/>
              <a:t>Kliknij, aby edytować style wzorca tekstu</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CD7ECB10-A7C3-49A6-B2AE-70028FBF7FAD}" type="datetimeFigureOut">
              <a:rPr lang="pl-PL" smtClean="0"/>
              <a:t>23.05.2024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7B36BCB8-27FC-451B-A043-6E7A65D053B6}" type="slidenum">
              <a:rPr lang="pl-PL" smtClean="0"/>
              <a:t>‹#›</a:t>
            </a:fld>
            <a:endParaRPr lang="pl-PL"/>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9757807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Prawda lub fałsz">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pl-PL"/>
              <a:t>Kliknij, aby edytować styl</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l-PL"/>
              <a:t>Kliknij, aby edytować style wzorca tekstu</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CD7ECB10-A7C3-49A6-B2AE-70028FBF7FAD}" type="datetimeFigureOut">
              <a:rPr lang="pl-PL" smtClean="0"/>
              <a:t>23.05.2024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7B36BCB8-27FC-451B-A043-6E7A65D053B6}" type="slidenum">
              <a:rPr lang="pl-PL" smtClean="0"/>
              <a:t>‹#›</a:t>
            </a:fld>
            <a:endParaRPr lang="pl-PL"/>
          </a:p>
        </p:txBody>
      </p:sp>
    </p:spTree>
    <p:extLst>
      <p:ext uri="{BB962C8B-B14F-4D97-AF65-F5344CB8AC3E}">
        <p14:creationId xmlns:p14="http://schemas.microsoft.com/office/powerpoint/2010/main" val="41762411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Vertical Text Placeholder 2"/>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CD7ECB10-A7C3-49A6-B2AE-70028FBF7FAD}" type="datetimeFigureOut">
              <a:rPr lang="pl-PL" smtClean="0"/>
              <a:t>23.05.2024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7B36BCB8-27FC-451B-A043-6E7A65D053B6}" type="slidenum">
              <a:rPr lang="pl-PL" smtClean="0"/>
              <a:t>‹#›</a:t>
            </a:fld>
            <a:endParaRPr lang="pl-PL"/>
          </a:p>
        </p:txBody>
      </p:sp>
    </p:spTree>
    <p:extLst>
      <p:ext uri="{BB962C8B-B14F-4D97-AF65-F5344CB8AC3E}">
        <p14:creationId xmlns:p14="http://schemas.microsoft.com/office/powerpoint/2010/main" val="9826430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pl-PL"/>
              <a:t>Kliknij, aby edytować styl</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CD7ECB10-A7C3-49A6-B2AE-70028FBF7FAD}" type="datetimeFigureOut">
              <a:rPr lang="pl-PL" smtClean="0"/>
              <a:t>23.05.2024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7B36BCB8-27FC-451B-A043-6E7A65D053B6}" type="slidenum">
              <a:rPr lang="pl-PL" smtClean="0"/>
              <a:t>‹#›</a:t>
            </a:fld>
            <a:endParaRPr lang="pl-PL"/>
          </a:p>
        </p:txBody>
      </p:sp>
    </p:spTree>
    <p:extLst>
      <p:ext uri="{BB962C8B-B14F-4D97-AF65-F5344CB8AC3E}">
        <p14:creationId xmlns:p14="http://schemas.microsoft.com/office/powerpoint/2010/main" val="1898835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pl-PL"/>
              <a:t>Kliknij, aby edytować styl</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D7ECB10-A7C3-49A6-B2AE-70028FBF7FAD}" type="datetimeFigureOut">
              <a:rPr lang="pl-PL" smtClean="0"/>
              <a:t>23.05.2024</a:t>
            </a:fld>
            <a:endParaRPr lang="pl-PL"/>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pl-PL"/>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7B36BCB8-27FC-451B-A043-6E7A65D053B6}" type="slidenum">
              <a:rPr lang="pl-PL" smtClean="0"/>
              <a:t>‹#›</a:t>
            </a:fld>
            <a:endParaRPr lang="pl-PL"/>
          </a:p>
        </p:txBody>
      </p:sp>
    </p:spTree>
    <p:extLst>
      <p:ext uri="{BB962C8B-B14F-4D97-AF65-F5344CB8AC3E}">
        <p14:creationId xmlns:p14="http://schemas.microsoft.com/office/powerpoint/2010/main" val="36354988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B2F27B8-A1A7-DD34-935D-17C607338D75}"/>
              </a:ext>
            </a:extLst>
          </p:cNvPr>
          <p:cNvSpPr>
            <a:spLocks noGrp="1"/>
          </p:cNvSpPr>
          <p:nvPr>
            <p:ph type="ctrTitle"/>
          </p:nvPr>
        </p:nvSpPr>
        <p:spPr/>
        <p:txBody>
          <a:bodyPr/>
          <a:lstStyle/>
          <a:p>
            <a:r>
              <a:rPr lang="pl-PL" b="1" dirty="0"/>
              <a:t>EUROPEJSKI ZIELONY ŁAD</a:t>
            </a:r>
          </a:p>
        </p:txBody>
      </p:sp>
      <p:sp>
        <p:nvSpPr>
          <p:cNvPr id="3" name="Podtytuł 2">
            <a:extLst>
              <a:ext uri="{FF2B5EF4-FFF2-40B4-BE49-F238E27FC236}">
                <a16:creationId xmlns:a16="http://schemas.microsoft.com/office/drawing/2014/main" id="{BE12BEAF-698D-899A-7D52-46BE695DA101}"/>
              </a:ext>
            </a:extLst>
          </p:cNvPr>
          <p:cNvSpPr>
            <a:spLocks noGrp="1"/>
          </p:cNvSpPr>
          <p:nvPr>
            <p:ph type="subTitle" idx="1"/>
          </p:nvPr>
        </p:nvSpPr>
        <p:spPr/>
        <p:txBody>
          <a:bodyPr/>
          <a:lstStyle/>
          <a:p>
            <a:r>
              <a:rPr lang="pl-PL" dirty="0"/>
              <a:t>OGÓLNE ZAŁOŻENIA</a:t>
            </a:r>
          </a:p>
        </p:txBody>
      </p:sp>
    </p:spTree>
    <p:extLst>
      <p:ext uri="{BB962C8B-B14F-4D97-AF65-F5344CB8AC3E}">
        <p14:creationId xmlns:p14="http://schemas.microsoft.com/office/powerpoint/2010/main" val="6970279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06CD102-77D0-6C8F-572B-7A71ECA1ABB7}"/>
              </a:ext>
            </a:extLst>
          </p:cNvPr>
          <p:cNvSpPr>
            <a:spLocks noGrp="1"/>
          </p:cNvSpPr>
          <p:nvPr>
            <p:ph type="title"/>
          </p:nvPr>
        </p:nvSpPr>
        <p:spPr>
          <a:xfrm>
            <a:off x="742649" y="572278"/>
            <a:ext cx="8596668" cy="1320800"/>
          </a:xfrm>
        </p:spPr>
        <p:txBody>
          <a:bodyPr>
            <a:normAutofit/>
          </a:bodyPr>
          <a:lstStyle/>
          <a:p>
            <a:pPr algn="ctr"/>
            <a:r>
              <a:rPr lang="pl-PL" sz="5400" b="1" dirty="0"/>
              <a:t>WPROWADZENIE</a:t>
            </a:r>
          </a:p>
        </p:txBody>
      </p:sp>
      <p:sp>
        <p:nvSpPr>
          <p:cNvPr id="3" name="Symbol zastępczy zawartości 2">
            <a:extLst>
              <a:ext uri="{FF2B5EF4-FFF2-40B4-BE49-F238E27FC236}">
                <a16:creationId xmlns:a16="http://schemas.microsoft.com/office/drawing/2014/main" id="{33D07D9B-F53E-5530-317F-7922E9F766EA}"/>
              </a:ext>
            </a:extLst>
          </p:cNvPr>
          <p:cNvSpPr>
            <a:spLocks noGrp="1"/>
          </p:cNvSpPr>
          <p:nvPr>
            <p:ph idx="1"/>
          </p:nvPr>
        </p:nvSpPr>
        <p:spPr>
          <a:xfrm>
            <a:off x="210803" y="2132598"/>
            <a:ext cx="10360780" cy="3880773"/>
          </a:xfrm>
        </p:spPr>
        <p:txBody>
          <a:bodyPr/>
          <a:lstStyle/>
          <a:p>
            <a:pPr algn="just"/>
            <a:r>
              <a:rPr lang="pl-PL" b="1" dirty="0"/>
              <a:t>Definicja Europejskiego Zielonego Ładu: </a:t>
            </a:r>
          </a:p>
          <a:p>
            <a:pPr marL="0" indent="0" algn="just">
              <a:buNone/>
            </a:pPr>
            <a:r>
              <a:rPr lang="pl-PL" dirty="0"/>
              <a:t>Europejski Zielony Ład to strategiczny plan działania Komisji Europejskiej, który ma na celu przekształcenie Unii Europejskiej w nowoczesną, zasobooszczędną i konkurencyjną gospodarkę, gdzie:</a:t>
            </a:r>
          </a:p>
          <a:p>
            <a:pPr algn="just">
              <a:buFont typeface="Wingdings" panose="05000000000000000000" pitchFamily="2" charset="2"/>
              <a:buChar char="ü"/>
            </a:pPr>
            <a:r>
              <a:rPr lang="pl-PL" dirty="0"/>
              <a:t>Do 2050 roku nie będzie netto emisji gazów cieplarnianych.</a:t>
            </a:r>
          </a:p>
          <a:p>
            <a:pPr algn="just">
              <a:buFont typeface="Wingdings" panose="05000000000000000000" pitchFamily="2" charset="2"/>
              <a:buChar char="ü"/>
            </a:pPr>
            <a:r>
              <a:rPr lang="pl-PL" dirty="0"/>
              <a:t>Wzrost gospodarczy będzie oddzielony od zużycia zasobów.</a:t>
            </a:r>
          </a:p>
          <a:p>
            <a:pPr algn="just">
              <a:buFont typeface="Wingdings" panose="05000000000000000000" pitchFamily="2" charset="2"/>
              <a:buChar char="ü"/>
            </a:pPr>
            <a:r>
              <a:rPr lang="pl-PL" dirty="0"/>
              <a:t>Nikt nie będzie pominięty – społeczeństwo, gospodarka i środowisko będą współpracować na rzecz wspólnego dobrobytu.</a:t>
            </a:r>
          </a:p>
        </p:txBody>
      </p:sp>
    </p:spTree>
    <p:extLst>
      <p:ext uri="{BB962C8B-B14F-4D97-AF65-F5344CB8AC3E}">
        <p14:creationId xmlns:p14="http://schemas.microsoft.com/office/powerpoint/2010/main" val="35401082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D3C5FE6-DF44-D8F4-30CC-8BF166CBD270}"/>
              </a:ext>
            </a:extLst>
          </p:cNvPr>
          <p:cNvSpPr>
            <a:spLocks noGrp="1"/>
          </p:cNvSpPr>
          <p:nvPr>
            <p:ph type="title"/>
          </p:nvPr>
        </p:nvSpPr>
        <p:spPr>
          <a:xfrm>
            <a:off x="677334" y="478971"/>
            <a:ext cx="8596668" cy="1320800"/>
          </a:xfrm>
        </p:spPr>
        <p:txBody>
          <a:bodyPr>
            <a:normAutofit/>
          </a:bodyPr>
          <a:lstStyle/>
          <a:p>
            <a:pPr algn="ctr"/>
            <a:r>
              <a:rPr lang="pl-PL" sz="5400" b="1" dirty="0"/>
              <a:t>Tło powstania inicjatywy</a:t>
            </a:r>
          </a:p>
        </p:txBody>
      </p:sp>
      <p:sp>
        <p:nvSpPr>
          <p:cNvPr id="3" name="Symbol zastępczy zawartości 2">
            <a:extLst>
              <a:ext uri="{FF2B5EF4-FFF2-40B4-BE49-F238E27FC236}">
                <a16:creationId xmlns:a16="http://schemas.microsoft.com/office/drawing/2014/main" id="{FB5BE4E4-B8A1-527E-32E6-C48163FA3614}"/>
              </a:ext>
            </a:extLst>
          </p:cNvPr>
          <p:cNvSpPr>
            <a:spLocks noGrp="1"/>
          </p:cNvSpPr>
          <p:nvPr>
            <p:ph idx="1"/>
          </p:nvPr>
        </p:nvSpPr>
        <p:spPr>
          <a:xfrm>
            <a:off x="266786" y="2113936"/>
            <a:ext cx="9940903" cy="3568407"/>
          </a:xfrm>
        </p:spPr>
        <p:txBody>
          <a:bodyPr>
            <a:normAutofit lnSpcReduction="10000"/>
          </a:bodyPr>
          <a:lstStyle/>
          <a:p>
            <a:pPr algn="just"/>
            <a:r>
              <a:rPr lang="pl-PL" dirty="0"/>
              <a:t>Europejski Zielony Ład został ogłoszony w grudniu 2019 roku jako odpowiedź na narastające problemy związane ze zmianami klimatycznymi, degradacją środowiska oraz potrzebą zrównoważonego rozwoju gospodarczego. Jest to odpowiedź Unii Europejskiej na globalne zobowiązania klimatyczne, takie jak Porozumienie Paryskie z 2015 roku.</a:t>
            </a:r>
          </a:p>
          <a:p>
            <a:pPr algn="just"/>
            <a:r>
              <a:rPr lang="pl-PL" dirty="0"/>
              <a:t>Komisja Europejska, pod przewodnictwem Ursuli von der Leyen, odegrała kluczową rolę w inicjowaniu i promowaniu Europejskiego Zielonego Ładu. Plan ten jest centralnym elementem polityki Unii Europejskiej na najbliższe dekady, kładąc nacisk na zrównoważony rozwój, innowacje technologiczne oraz transformację energetyczną.</a:t>
            </a:r>
          </a:p>
          <a:p>
            <a:pPr algn="just"/>
            <a:r>
              <a:rPr lang="pl-PL" dirty="0"/>
              <a:t>Europejski Zielony Ład jest istotny nie tylko dla krajów członkowskich UE, ale również dla całego świata. Jako jedno z największych gospodarek świata, Unia Europejska ma możliwość i obowiązek wyznaczania standardów i przykładów dla innych krajów i regionów. Działania podejmowane w ramach EZŁ mogą wpłynąć na globalne rynki, technologie oraz polityki klimatyczne.</a:t>
            </a:r>
          </a:p>
        </p:txBody>
      </p:sp>
    </p:spTree>
    <p:extLst>
      <p:ext uri="{BB962C8B-B14F-4D97-AF65-F5344CB8AC3E}">
        <p14:creationId xmlns:p14="http://schemas.microsoft.com/office/powerpoint/2010/main" val="17245032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245B08A-8CB6-A406-8D49-8087078022AC}"/>
              </a:ext>
            </a:extLst>
          </p:cNvPr>
          <p:cNvSpPr>
            <a:spLocks noGrp="1"/>
          </p:cNvSpPr>
          <p:nvPr>
            <p:ph type="title"/>
          </p:nvPr>
        </p:nvSpPr>
        <p:spPr/>
        <p:txBody>
          <a:bodyPr>
            <a:noAutofit/>
          </a:bodyPr>
          <a:lstStyle/>
          <a:p>
            <a:pPr algn="ctr"/>
            <a:r>
              <a:rPr lang="pl-PL" sz="4400" b="1" dirty="0"/>
              <a:t>Główne cele Europejskiego Zielonego Ładu</a:t>
            </a:r>
          </a:p>
        </p:txBody>
      </p:sp>
      <p:sp>
        <p:nvSpPr>
          <p:cNvPr id="3" name="Symbol zastępczy zawartości 2">
            <a:extLst>
              <a:ext uri="{FF2B5EF4-FFF2-40B4-BE49-F238E27FC236}">
                <a16:creationId xmlns:a16="http://schemas.microsoft.com/office/drawing/2014/main" id="{C81FDF59-F9E0-043E-E12A-6B9623BB1884}"/>
              </a:ext>
            </a:extLst>
          </p:cNvPr>
          <p:cNvSpPr>
            <a:spLocks noGrp="1"/>
          </p:cNvSpPr>
          <p:nvPr>
            <p:ph idx="1"/>
          </p:nvPr>
        </p:nvSpPr>
        <p:spPr>
          <a:xfrm>
            <a:off x="98836" y="2179250"/>
            <a:ext cx="10332788" cy="3419117"/>
          </a:xfrm>
        </p:spPr>
        <p:txBody>
          <a:bodyPr>
            <a:normAutofit fontScale="92500" lnSpcReduction="10000"/>
          </a:bodyPr>
          <a:lstStyle/>
          <a:p>
            <a:pPr algn="just"/>
            <a:r>
              <a:rPr lang="pl-PL" b="1" dirty="0"/>
              <a:t>Osiągnięcie zerowej emisji gazów cieplarnianych netto do 2050 roku:</a:t>
            </a:r>
          </a:p>
          <a:p>
            <a:pPr marL="0" indent="0" algn="just">
              <a:buNone/>
            </a:pPr>
            <a:r>
              <a:rPr lang="pl-PL" dirty="0"/>
              <a:t>Głównym celem Europejskiego Zielonego Ładu jest osiągnięcie neutralności klimatycznej do 2050 roku, co oznacza, że Unia Europejska będzie dążyła do równoważenia emisji gazów cieplarnianych poprzez ich redukcję oraz wdrażanie technologii pochłaniania CO2, takich jak zalesianie, wychwytywanie i składowanie dwutlenku węgla (CCS) oraz rozwój gospodarki węglowej.</a:t>
            </a:r>
          </a:p>
          <a:p>
            <a:pPr algn="just"/>
            <a:r>
              <a:rPr lang="pl-PL" b="1" dirty="0"/>
              <a:t>Redukcja emisji o 55% do 2030 roku </a:t>
            </a:r>
            <a:r>
              <a:rPr lang="pl-PL" dirty="0"/>
              <a:t>- Cel ten stanowi etap pośredni na drodze do neutralności klimatycznej. Wymaga on znacznych wysiłków w zakresie dekarbonizacji wszystkich sektorów gospodarki, w tym energetyki, transportu, przemysłu i rolnictwa.</a:t>
            </a:r>
          </a:p>
          <a:p>
            <a:pPr algn="just"/>
            <a:r>
              <a:rPr lang="pl-PL" b="1" dirty="0"/>
              <a:t>Oddzielenie wzrostu gospodarczego od wykorzystania zasobów naturalnych:</a:t>
            </a:r>
          </a:p>
          <a:p>
            <a:pPr marL="0" indent="0" algn="just">
              <a:buNone/>
            </a:pPr>
            <a:r>
              <a:rPr lang="pl-PL" dirty="0"/>
              <a:t>EZŁ promuje model gospodarczy, w którym wzrost gospodarczy nie jest uzależniony od eksploatacji zasobów naturalnych. Oznacza to rozwój technologii, które zwiększają efektywność zasobów, recykling, oraz wdrażanie gospodarki o obiegu zamkniętym.</a:t>
            </a:r>
          </a:p>
        </p:txBody>
      </p:sp>
    </p:spTree>
    <p:extLst>
      <p:ext uri="{BB962C8B-B14F-4D97-AF65-F5344CB8AC3E}">
        <p14:creationId xmlns:p14="http://schemas.microsoft.com/office/powerpoint/2010/main" val="32339248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1DD1CBC-C6A0-EF74-B919-3E2B7123E936}"/>
              </a:ext>
            </a:extLst>
          </p:cNvPr>
          <p:cNvSpPr>
            <a:spLocks noGrp="1"/>
          </p:cNvSpPr>
          <p:nvPr>
            <p:ph type="title"/>
          </p:nvPr>
        </p:nvSpPr>
        <p:spPr/>
        <p:txBody>
          <a:bodyPr>
            <a:noAutofit/>
          </a:bodyPr>
          <a:lstStyle/>
          <a:p>
            <a:pPr algn="ctr"/>
            <a:r>
              <a:rPr kumimoji="0" lang="pl-PL" sz="4400" b="1" i="0" u="none" strike="noStrike" kern="1200" cap="none" spc="0" normalizeH="0" baseline="0" noProof="0" dirty="0">
                <a:ln>
                  <a:noFill/>
                </a:ln>
                <a:solidFill>
                  <a:srgbClr val="90C226"/>
                </a:solidFill>
                <a:effectLst/>
                <a:uLnTx/>
                <a:uFillTx/>
                <a:latin typeface="Trebuchet MS" panose="020B0603020202020204"/>
                <a:ea typeface="+mj-ea"/>
                <a:cs typeface="+mj-cs"/>
              </a:rPr>
              <a:t>Główne cele Europejskiego Zielonego Ładu</a:t>
            </a:r>
            <a:endParaRPr lang="pl-PL" sz="4400" dirty="0"/>
          </a:p>
        </p:txBody>
      </p:sp>
      <p:sp>
        <p:nvSpPr>
          <p:cNvPr id="3" name="Symbol zastępczy zawartości 2">
            <a:extLst>
              <a:ext uri="{FF2B5EF4-FFF2-40B4-BE49-F238E27FC236}">
                <a16:creationId xmlns:a16="http://schemas.microsoft.com/office/drawing/2014/main" id="{EC31C497-0A79-0743-8517-EAB7969CFAB4}"/>
              </a:ext>
            </a:extLst>
          </p:cNvPr>
          <p:cNvSpPr>
            <a:spLocks noGrp="1"/>
          </p:cNvSpPr>
          <p:nvPr>
            <p:ph idx="1"/>
          </p:nvPr>
        </p:nvSpPr>
        <p:spPr>
          <a:xfrm>
            <a:off x="326572" y="2080726"/>
            <a:ext cx="10450286" cy="3767769"/>
          </a:xfrm>
        </p:spPr>
        <p:txBody>
          <a:bodyPr>
            <a:noAutofit/>
          </a:bodyPr>
          <a:lstStyle/>
          <a:p>
            <a:r>
              <a:rPr lang="pl-PL" sz="1500" b="1" dirty="0"/>
              <a:t>Poprawa zdrowia i jakości życia obywateli UE poprzez lepszą ochronę środowiska:</a:t>
            </a:r>
          </a:p>
          <a:p>
            <a:pPr marL="0" indent="0">
              <a:buNone/>
            </a:pPr>
            <a:r>
              <a:rPr lang="pl-PL" sz="1500" dirty="0"/>
              <a:t>Działania mające na celu redukcję zanieczyszczeń powietrza, wody i gleby, co przyczyni się do poprawy zdrowia obywateli, zmniejszenia liczby chorób związanych z zanieczyszczeniem oraz ogólnego wzrostu jakości życia. Także promowanie tworzenia i utrzymania zielonych przestrzeni miejskich, które poprawiają jakość życia mieszkańców, wspierają bioróżnorodność i przyczyniają się do adaptacji miast do zmian klimatycznych.</a:t>
            </a:r>
          </a:p>
          <a:p>
            <a:r>
              <a:rPr lang="pl-PL" sz="1500" b="1" dirty="0"/>
              <a:t>Integracja polityk i działań na wszystkich szczeblach:</a:t>
            </a:r>
          </a:p>
          <a:p>
            <a:pPr marL="0" indent="0">
              <a:buNone/>
            </a:pPr>
            <a:r>
              <a:rPr lang="pl-PL" sz="1500" dirty="0"/>
              <a:t>UE dąży do współpracy z innymi krajami i regionami w celu realizacji celów klimatycznych na skalę globalną. Obejmuje to partnerstwa, pomoc techniczną oraz wspólne inicjatywy. Zachęcanie miast, regionów i lokalnych społeczności do podejmowania działań na rzecz zrównoważonego rozwoju poprzez lokalne inicjatywy, programy edukacyjne i wsparcie finansowe.</a:t>
            </a:r>
          </a:p>
          <a:p>
            <a:r>
              <a:rPr lang="pl-PL" sz="1500" b="1" dirty="0"/>
              <a:t>Wsparcie dla grup i regionów najbardziej dotkniętych transformacją</a:t>
            </a:r>
          </a:p>
          <a:p>
            <a:pPr marL="0" indent="0">
              <a:buNone/>
            </a:pPr>
            <a:r>
              <a:rPr lang="pl-PL" sz="1500" dirty="0"/>
              <a:t>EZŁ kładzie duży nacisk na to, aby transformacja była sprawiedliwa i nikogo nie pozostawiała w tyle. Dotyczy to zarówno pracowników w sektorach węglowych i wysokoemisyjnych, jak i regionów, które najbardziej ucierpią w wyniku przejścia na zieloną gospodarkę.</a:t>
            </a:r>
          </a:p>
          <a:p>
            <a:pPr marL="0" indent="0">
              <a:buNone/>
            </a:pPr>
            <a:r>
              <a:rPr lang="pl-PL" sz="1500" b="1" dirty="0"/>
              <a:t>Fundusz na rzecz Sprawiedliwej Transformacji - To specjalny fundusz, który ma na celu wsparcie regionów najbardziej dotkniętych transformacją poprzez inwestycje w nowe miejsca pracy, szkolenia zawodowe oraz rozwój nowych gałęzi przemysłu.</a:t>
            </a:r>
          </a:p>
        </p:txBody>
      </p:sp>
    </p:spTree>
    <p:extLst>
      <p:ext uri="{BB962C8B-B14F-4D97-AF65-F5344CB8AC3E}">
        <p14:creationId xmlns:p14="http://schemas.microsoft.com/office/powerpoint/2010/main" val="20054688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5581679-1FCA-4AA5-1F97-16227CEB6F64}"/>
              </a:ext>
            </a:extLst>
          </p:cNvPr>
          <p:cNvSpPr>
            <a:spLocks noGrp="1"/>
          </p:cNvSpPr>
          <p:nvPr>
            <p:ph type="title"/>
          </p:nvPr>
        </p:nvSpPr>
        <p:spPr>
          <a:xfrm>
            <a:off x="1339808" y="375314"/>
            <a:ext cx="8596668" cy="1320800"/>
          </a:xfrm>
        </p:spPr>
        <p:txBody>
          <a:bodyPr>
            <a:normAutofit/>
          </a:bodyPr>
          <a:lstStyle/>
          <a:p>
            <a:pPr algn="ctr"/>
            <a:r>
              <a:rPr lang="pl-PL" sz="5400" b="1" dirty="0"/>
              <a:t>Kluczowe obszary działań</a:t>
            </a:r>
          </a:p>
        </p:txBody>
      </p:sp>
      <p:sp>
        <p:nvSpPr>
          <p:cNvPr id="3" name="Symbol zastępczy zawartości 2">
            <a:extLst>
              <a:ext uri="{FF2B5EF4-FFF2-40B4-BE49-F238E27FC236}">
                <a16:creationId xmlns:a16="http://schemas.microsoft.com/office/drawing/2014/main" id="{894D91D1-3710-EF34-A432-6A35939C1431}"/>
              </a:ext>
            </a:extLst>
          </p:cNvPr>
          <p:cNvSpPr>
            <a:spLocks noGrp="1"/>
          </p:cNvSpPr>
          <p:nvPr>
            <p:ph idx="1"/>
          </p:nvPr>
        </p:nvSpPr>
        <p:spPr>
          <a:xfrm>
            <a:off x="83976" y="1696114"/>
            <a:ext cx="11719248" cy="4284808"/>
          </a:xfrm>
        </p:spPr>
        <p:txBody>
          <a:bodyPr/>
          <a:lstStyle/>
          <a:p>
            <a:r>
              <a:rPr lang="pl-PL" b="1" dirty="0"/>
              <a:t>Energetyka</a:t>
            </a:r>
          </a:p>
          <a:p>
            <a:pPr>
              <a:buFont typeface="Arial" panose="020B0604020202020204" pitchFamily="34" charset="0"/>
              <a:buChar char="•"/>
            </a:pPr>
            <a:r>
              <a:rPr lang="pl-PL" b="1" dirty="0"/>
              <a:t>Odnawialne źródła energii (OZE)</a:t>
            </a:r>
            <a:r>
              <a:rPr lang="pl-PL" dirty="0"/>
              <a:t>: Promowanie energii ze źródeł odnawialnych, takich jak energia słoneczna, wiatrowa, wodna i geotermalna. Wprowadzenie przepisów i mechanizmów wsparcia finansowego, aby zachęcić do inwestycji w OZE.</a:t>
            </a:r>
          </a:p>
          <a:p>
            <a:pPr>
              <a:buFont typeface="Arial" panose="020B0604020202020204" pitchFamily="34" charset="0"/>
              <a:buChar char="•"/>
            </a:pPr>
            <a:r>
              <a:rPr lang="pl-PL" b="1" dirty="0"/>
              <a:t>Efektywność energetyczna</a:t>
            </a:r>
            <a:r>
              <a:rPr lang="pl-PL" dirty="0"/>
              <a:t>: Zwiększenie efektywności energetycznej w sektorach takich jak budownictwo, przemysł i transport. Działania obejmują modernizację budynków, wprowadzenie energooszczędnych technologii oraz zachęty do oszczędzania energii.</a:t>
            </a:r>
          </a:p>
          <a:p>
            <a:r>
              <a:rPr lang="pl-PL" b="1" dirty="0"/>
              <a:t>Transport</a:t>
            </a:r>
          </a:p>
          <a:p>
            <a:pPr>
              <a:buFont typeface="Arial" panose="020B0604020202020204" pitchFamily="34" charset="0"/>
              <a:buChar char="•"/>
            </a:pPr>
            <a:r>
              <a:rPr lang="pl-PL" b="1" dirty="0"/>
              <a:t>Zrównoważony transport: </a:t>
            </a:r>
            <a:r>
              <a:rPr lang="pl-PL" dirty="0"/>
              <a:t>Rozwój infrastruktury transportu publicznego, kolejowego i wodnego, aby zmniejszyć zależność od transportu samochodowego i lotniczego, które generują wysokie emisje CO2.</a:t>
            </a:r>
          </a:p>
          <a:p>
            <a:pPr>
              <a:buFont typeface="Arial" panose="020B0604020202020204" pitchFamily="34" charset="0"/>
              <a:buChar char="•"/>
            </a:pPr>
            <a:r>
              <a:rPr lang="pl-PL" b="1" dirty="0"/>
              <a:t>Elektromobilność</a:t>
            </a:r>
            <a:r>
              <a:rPr lang="pl-PL" dirty="0"/>
              <a:t>: Wsparcie dla rozwoju pojazdów elektrycznych, w tym rozwój infrastruktury ładowania, wsparcie dla produkcji baterii oraz zachęty finansowe dla konsumentów i producentów.</a:t>
            </a:r>
          </a:p>
          <a:p>
            <a:pPr marL="0" indent="0">
              <a:buNone/>
            </a:pPr>
            <a:endParaRPr lang="pl-PL" b="1" dirty="0"/>
          </a:p>
        </p:txBody>
      </p:sp>
    </p:spTree>
    <p:extLst>
      <p:ext uri="{BB962C8B-B14F-4D97-AF65-F5344CB8AC3E}">
        <p14:creationId xmlns:p14="http://schemas.microsoft.com/office/powerpoint/2010/main" val="11200476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272216F-C48A-776E-A4C3-93A7BE7B5EA3}"/>
              </a:ext>
            </a:extLst>
          </p:cNvPr>
          <p:cNvSpPr>
            <a:spLocks noGrp="1"/>
          </p:cNvSpPr>
          <p:nvPr>
            <p:ph type="title"/>
          </p:nvPr>
        </p:nvSpPr>
        <p:spPr>
          <a:xfrm>
            <a:off x="1384009" y="469641"/>
            <a:ext cx="8596668" cy="1320800"/>
          </a:xfrm>
        </p:spPr>
        <p:txBody>
          <a:bodyPr/>
          <a:lstStyle/>
          <a:p>
            <a:r>
              <a:rPr kumimoji="0" lang="pl-PL" sz="5400" b="1" i="0" u="none" strike="noStrike" kern="1200" cap="none" spc="0" normalizeH="0" baseline="0" noProof="0" dirty="0">
                <a:ln>
                  <a:noFill/>
                </a:ln>
                <a:solidFill>
                  <a:srgbClr val="90C226"/>
                </a:solidFill>
                <a:effectLst/>
                <a:uLnTx/>
                <a:uFillTx/>
                <a:latin typeface="Trebuchet MS" panose="020B0603020202020204"/>
                <a:ea typeface="+mj-ea"/>
                <a:cs typeface="+mj-cs"/>
              </a:rPr>
              <a:t>Kluczowe obszary działań</a:t>
            </a:r>
            <a:endParaRPr lang="pl-PL" dirty="0"/>
          </a:p>
        </p:txBody>
      </p:sp>
      <p:sp>
        <p:nvSpPr>
          <p:cNvPr id="3" name="Symbol zastępczy zawartości 2">
            <a:extLst>
              <a:ext uri="{FF2B5EF4-FFF2-40B4-BE49-F238E27FC236}">
                <a16:creationId xmlns:a16="http://schemas.microsoft.com/office/drawing/2014/main" id="{C361C472-0FE6-9BCB-A54F-80B306909A64}"/>
              </a:ext>
            </a:extLst>
          </p:cNvPr>
          <p:cNvSpPr>
            <a:spLocks noGrp="1"/>
          </p:cNvSpPr>
          <p:nvPr>
            <p:ph idx="1"/>
          </p:nvPr>
        </p:nvSpPr>
        <p:spPr>
          <a:xfrm>
            <a:off x="65315" y="1563430"/>
            <a:ext cx="11812554" cy="5294570"/>
          </a:xfrm>
        </p:spPr>
        <p:txBody>
          <a:bodyPr>
            <a:normAutofit fontScale="92500" lnSpcReduction="10000"/>
          </a:bodyPr>
          <a:lstStyle/>
          <a:p>
            <a:r>
              <a:rPr lang="pl-PL" b="1" dirty="0"/>
              <a:t>Budownictwo</a:t>
            </a:r>
          </a:p>
          <a:p>
            <a:pPr>
              <a:buFont typeface="Arial" panose="020B0604020202020204" pitchFamily="34" charset="0"/>
              <a:buChar char="•"/>
            </a:pPr>
            <a:r>
              <a:rPr lang="pl-PL" b="1" dirty="0"/>
              <a:t>Renowacja budynków</a:t>
            </a:r>
            <a:r>
              <a:rPr lang="pl-PL" dirty="0"/>
              <a:t>: Inicjatywa na rzecz renowacji budynków, aby zwiększyć ich efektywność energetyczną. Plany obejmują modernizację systemów ogrzewania, chłodzenia i izolacji oraz wykorzystanie inteligentnych technologii zarządzania energią.</a:t>
            </a:r>
          </a:p>
          <a:p>
            <a:pPr>
              <a:buFont typeface="Arial" panose="020B0604020202020204" pitchFamily="34" charset="0"/>
              <a:buChar char="•"/>
            </a:pPr>
            <a:r>
              <a:rPr lang="pl-PL" b="1" dirty="0"/>
              <a:t>Nowe standardy budowlane</a:t>
            </a:r>
            <a:r>
              <a:rPr lang="pl-PL" dirty="0"/>
              <a:t>: Wprowadzenie nowych standardów budowlanych, które promują zrównoważone materiały budowlane, konstrukcje energooszczędne oraz integrację z odnawialnymi źródłami energii.</a:t>
            </a:r>
          </a:p>
          <a:p>
            <a:r>
              <a:rPr lang="pl-PL" b="1" dirty="0"/>
              <a:t>Przemysł</a:t>
            </a:r>
          </a:p>
          <a:p>
            <a:pPr>
              <a:buFont typeface="Arial" panose="020B0604020202020204" pitchFamily="34" charset="0"/>
              <a:buChar char="•"/>
            </a:pPr>
            <a:r>
              <a:rPr lang="pl-PL" b="1" dirty="0"/>
              <a:t>Zielone technologie i innowacje</a:t>
            </a:r>
            <a:r>
              <a:rPr lang="pl-PL" dirty="0"/>
              <a:t>: Wsparcie dla badań i rozwoju w zakresie zielonych technologii, które zmniejszają emisje i zużycie zasobów. Obejmuje to technologie wodorowe, recykling, produkcję ekologicznych materiałów i energię odnawialną.</a:t>
            </a:r>
          </a:p>
          <a:p>
            <a:pPr>
              <a:buFont typeface="Arial" panose="020B0604020202020204" pitchFamily="34" charset="0"/>
              <a:buChar char="•"/>
            </a:pPr>
            <a:r>
              <a:rPr lang="pl-PL" b="1" dirty="0"/>
              <a:t>Zmniejszenie emisji przemysłowych</a:t>
            </a:r>
            <a:r>
              <a:rPr lang="pl-PL" dirty="0"/>
              <a:t>: Wprowadzenie regulacji i norm emisji, które zmuszają przedsiębiorstwa przemysłowe do wdrażania technologii redukujących emisje gazów cieplarnianych i innych zanieczyszczeń.</a:t>
            </a:r>
          </a:p>
          <a:p>
            <a:r>
              <a:rPr lang="pl-PL" b="1" dirty="0"/>
              <a:t>Rolnictwo i ochrona przyrody</a:t>
            </a:r>
          </a:p>
          <a:p>
            <a:pPr>
              <a:buFont typeface="Arial" panose="020B0604020202020204" pitchFamily="34" charset="0"/>
              <a:buChar char="•"/>
            </a:pPr>
            <a:r>
              <a:rPr lang="pl-PL" b="1" dirty="0"/>
              <a:t>Zrównoważone rolnictwo</a:t>
            </a:r>
            <a:r>
              <a:rPr lang="pl-PL" dirty="0"/>
              <a:t>: Promowanie praktyk rolniczych, które są przyjazne dla środowiska, takie jak rolnictwo ekologiczne, agroleśnictwo, rotacja upraw i ograniczenie stosowania pestycydów oraz nawozów sztucznych.</a:t>
            </a:r>
          </a:p>
          <a:p>
            <a:pPr>
              <a:buFont typeface="Arial" panose="020B0604020202020204" pitchFamily="34" charset="0"/>
              <a:buChar char="•"/>
            </a:pPr>
            <a:r>
              <a:rPr lang="pl-PL" b="1" dirty="0"/>
              <a:t>Ochrona bioróżnorodności</a:t>
            </a:r>
            <a:r>
              <a:rPr lang="pl-PL" dirty="0"/>
              <a:t>: Działania na rzecz ochrony ekosystemów i siedlisk naturalnych, w tym tworzenie rezerwatów przyrody, programy reintrodukcji gatunków zagrożonych oraz ograniczenie wylesiania.</a:t>
            </a:r>
          </a:p>
          <a:p>
            <a:pPr>
              <a:buFont typeface="Arial" panose="020B0604020202020204" pitchFamily="34" charset="0"/>
              <a:buChar char="•"/>
            </a:pPr>
            <a:endParaRPr lang="pl-PL" dirty="0"/>
          </a:p>
          <a:p>
            <a:pPr marL="0" indent="0">
              <a:buNone/>
            </a:pPr>
            <a:endParaRPr lang="pl-PL" dirty="0"/>
          </a:p>
          <a:p>
            <a:pPr marL="0" indent="0">
              <a:buNone/>
            </a:pPr>
            <a:endParaRPr lang="pl-PL" dirty="0"/>
          </a:p>
          <a:p>
            <a:pPr marL="0" indent="0">
              <a:buNone/>
            </a:pPr>
            <a:endParaRPr lang="pl-PL" dirty="0"/>
          </a:p>
        </p:txBody>
      </p:sp>
    </p:spTree>
    <p:extLst>
      <p:ext uri="{BB962C8B-B14F-4D97-AF65-F5344CB8AC3E}">
        <p14:creationId xmlns:p14="http://schemas.microsoft.com/office/powerpoint/2010/main" val="35575830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5B24ED3-8549-FAB5-B157-9543A0306F0A}"/>
              </a:ext>
            </a:extLst>
          </p:cNvPr>
          <p:cNvSpPr>
            <a:spLocks noGrp="1"/>
          </p:cNvSpPr>
          <p:nvPr>
            <p:ph type="title"/>
          </p:nvPr>
        </p:nvSpPr>
        <p:spPr>
          <a:xfrm>
            <a:off x="1265163" y="452017"/>
            <a:ext cx="8596668" cy="1320800"/>
          </a:xfrm>
        </p:spPr>
        <p:txBody>
          <a:bodyPr>
            <a:normAutofit/>
          </a:bodyPr>
          <a:lstStyle/>
          <a:p>
            <a:pPr algn="ctr"/>
            <a:r>
              <a:rPr lang="pl-PL" sz="5400" b="1" dirty="0"/>
              <a:t>Mechanizmy finansowe</a:t>
            </a:r>
          </a:p>
        </p:txBody>
      </p:sp>
      <p:sp>
        <p:nvSpPr>
          <p:cNvPr id="3" name="Symbol zastępczy zawartości 2">
            <a:extLst>
              <a:ext uri="{FF2B5EF4-FFF2-40B4-BE49-F238E27FC236}">
                <a16:creationId xmlns:a16="http://schemas.microsoft.com/office/drawing/2014/main" id="{525E9143-1C4F-6F89-C191-7ACFCD2A2BCE}"/>
              </a:ext>
            </a:extLst>
          </p:cNvPr>
          <p:cNvSpPr>
            <a:spLocks noGrp="1"/>
          </p:cNvSpPr>
          <p:nvPr>
            <p:ph idx="1"/>
          </p:nvPr>
        </p:nvSpPr>
        <p:spPr>
          <a:xfrm>
            <a:off x="102636" y="1772817"/>
            <a:ext cx="11821886" cy="5159828"/>
          </a:xfrm>
        </p:spPr>
        <p:txBody>
          <a:bodyPr>
            <a:normAutofit fontScale="92500" lnSpcReduction="10000"/>
          </a:bodyPr>
          <a:lstStyle/>
          <a:p>
            <a:r>
              <a:rPr lang="pl-PL" b="1" dirty="0"/>
              <a:t>Fundusz na rzecz Sprawiedliwej Transformacji</a:t>
            </a:r>
          </a:p>
          <a:p>
            <a:pPr>
              <a:buFont typeface="Arial" panose="020B0604020202020204" pitchFamily="34" charset="0"/>
              <a:buChar char="•"/>
            </a:pPr>
            <a:r>
              <a:rPr lang="pl-PL" b="1" dirty="0"/>
              <a:t>Cel</a:t>
            </a:r>
            <a:r>
              <a:rPr lang="pl-PL" dirty="0"/>
              <a:t>: Wsparcie dla regionów i sektorów najbardziej dotkniętych transformacją energetyczną i ekologiczną. Fundusz ma na celu łagodzenie negatywnych skutków społecznych i gospodarczych przejścia na zieloną gospodarkę.</a:t>
            </a:r>
          </a:p>
          <a:p>
            <a:pPr>
              <a:buFont typeface="Arial" panose="020B0604020202020204" pitchFamily="34" charset="0"/>
              <a:buChar char="•"/>
            </a:pPr>
            <a:r>
              <a:rPr lang="pl-PL" b="1" dirty="0"/>
              <a:t>Finansowanie</a:t>
            </a:r>
            <a:r>
              <a:rPr lang="pl-PL" dirty="0"/>
              <a:t>: Fundusz będzie finansowany ze środków unijnych oraz współfinansowany przez państwa członkowskie i sektory prywatne. Środki będą przeznaczone na inwestycje w nowe miejsca pracy, szkolenia, przekwalifikowanie pracowników oraz rozwój nowych branż.</a:t>
            </a:r>
          </a:p>
          <a:p>
            <a:r>
              <a:rPr lang="pl-PL" b="1" dirty="0"/>
              <a:t>Instrument „Łącząc Europę”</a:t>
            </a:r>
          </a:p>
          <a:p>
            <a:pPr>
              <a:buFont typeface="Arial" panose="020B0604020202020204" pitchFamily="34" charset="0"/>
              <a:buChar char="•"/>
            </a:pPr>
            <a:r>
              <a:rPr lang="pl-PL" b="1" dirty="0"/>
              <a:t>Cel</a:t>
            </a:r>
            <a:r>
              <a:rPr lang="pl-PL" dirty="0"/>
              <a:t>: Finansowanie kluczowej infrastruktury w zakresie energetyki, transportu i cyfryzacji. Instrument ten wspiera rozwój sieci transeuropejskich, które są niezbędne do osiągnięcia celów Zielonego Ładu.</a:t>
            </a:r>
          </a:p>
          <a:p>
            <a:pPr>
              <a:buFont typeface="Arial" panose="020B0604020202020204" pitchFamily="34" charset="0"/>
              <a:buChar char="•"/>
            </a:pPr>
            <a:r>
              <a:rPr lang="pl-PL" b="1" dirty="0"/>
              <a:t>Projekty</a:t>
            </a:r>
            <a:r>
              <a:rPr lang="pl-PL" dirty="0"/>
              <a:t>: Finansowanie obejmuje modernizację i budowę nowych linii kolejowych, rozwój infrastruktury ładowania pojazdów elektrycznych, inteligentne sieci energetyczne oraz projekty związane z cyfryzacją i automatyzacją.</a:t>
            </a:r>
          </a:p>
          <a:p>
            <a:r>
              <a:rPr lang="pl-PL" b="1" dirty="0"/>
              <a:t>Program InvestEU</a:t>
            </a:r>
          </a:p>
          <a:p>
            <a:pPr>
              <a:buFont typeface="Arial" panose="020B0604020202020204" pitchFamily="34" charset="0"/>
              <a:buChar char="•"/>
            </a:pPr>
            <a:r>
              <a:rPr lang="pl-PL" b="1" dirty="0"/>
              <a:t>Cel</a:t>
            </a:r>
            <a:r>
              <a:rPr lang="pl-PL" dirty="0"/>
              <a:t>: Mobilizacja prywatnych i publicznych inwestycji w zrównoważone projekty w całej Europie. Program ten ma na celu wspieranie innowacji, tworzenie miejsc pracy oraz promowanie zrównoważonego wzrostu gospodarczego.</a:t>
            </a:r>
          </a:p>
          <a:p>
            <a:pPr>
              <a:buFont typeface="Arial" panose="020B0604020202020204" pitchFamily="34" charset="0"/>
              <a:buChar char="•"/>
            </a:pPr>
            <a:r>
              <a:rPr lang="pl-PL" b="1" dirty="0"/>
              <a:t>Obszary wsparcia</a:t>
            </a:r>
            <a:r>
              <a:rPr lang="pl-PL" dirty="0"/>
              <a:t>: Inwestycje w energię odnawialną, zrównoważony transport, gospodarkę o obiegu zamkniętym, efektywność energetyczną, technologie niskoemisyjne oraz projekty społeczne i edukacyjne.</a:t>
            </a:r>
          </a:p>
          <a:p>
            <a:endParaRPr lang="pl-PL" dirty="0"/>
          </a:p>
        </p:txBody>
      </p:sp>
    </p:spTree>
    <p:extLst>
      <p:ext uri="{BB962C8B-B14F-4D97-AF65-F5344CB8AC3E}">
        <p14:creationId xmlns:p14="http://schemas.microsoft.com/office/powerpoint/2010/main" val="28632816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34E22AD-AB2F-29F0-D818-F7A37AF73C99}"/>
              </a:ext>
            </a:extLst>
          </p:cNvPr>
          <p:cNvSpPr>
            <a:spLocks noGrp="1"/>
          </p:cNvSpPr>
          <p:nvPr>
            <p:ph type="title"/>
          </p:nvPr>
        </p:nvSpPr>
        <p:spPr>
          <a:xfrm>
            <a:off x="1414453" y="460310"/>
            <a:ext cx="8596668" cy="1320800"/>
          </a:xfrm>
        </p:spPr>
        <p:txBody>
          <a:bodyPr>
            <a:normAutofit fontScale="90000"/>
          </a:bodyPr>
          <a:lstStyle/>
          <a:p>
            <a:pPr algn="ctr"/>
            <a:r>
              <a:rPr lang="pl-PL" sz="5400" b="1" dirty="0"/>
              <a:t>Polityki wspierające</a:t>
            </a:r>
            <a:br>
              <a:rPr lang="pl-PL" b="1" dirty="0"/>
            </a:br>
            <a:endParaRPr lang="pl-PL" dirty="0"/>
          </a:p>
        </p:txBody>
      </p:sp>
      <p:sp>
        <p:nvSpPr>
          <p:cNvPr id="3" name="Symbol zastępczy zawartości 2">
            <a:extLst>
              <a:ext uri="{FF2B5EF4-FFF2-40B4-BE49-F238E27FC236}">
                <a16:creationId xmlns:a16="http://schemas.microsoft.com/office/drawing/2014/main" id="{F95AB2C5-4C87-5BB2-C511-6889EA6A45A8}"/>
              </a:ext>
            </a:extLst>
          </p:cNvPr>
          <p:cNvSpPr>
            <a:spLocks noGrp="1"/>
          </p:cNvSpPr>
          <p:nvPr>
            <p:ph idx="1"/>
          </p:nvPr>
        </p:nvSpPr>
        <p:spPr>
          <a:xfrm>
            <a:off x="304108" y="1600752"/>
            <a:ext cx="11135221" cy="5014652"/>
          </a:xfrm>
        </p:spPr>
        <p:txBody>
          <a:bodyPr>
            <a:normAutofit fontScale="92500" lnSpcReduction="20000"/>
          </a:bodyPr>
          <a:lstStyle/>
          <a:p>
            <a:r>
              <a:rPr lang="pl-PL" b="1" dirty="0"/>
              <a:t>Prawo klimatyczne UE</a:t>
            </a:r>
          </a:p>
          <a:p>
            <a:pPr>
              <a:buFont typeface="Arial" panose="020B0604020202020204" pitchFamily="34" charset="0"/>
              <a:buChar char="•"/>
            </a:pPr>
            <a:r>
              <a:rPr lang="pl-PL" b="1" dirty="0"/>
              <a:t>Cel</a:t>
            </a:r>
            <a:r>
              <a:rPr lang="pl-PL" dirty="0"/>
              <a:t>: Ustawowe zobowiązanie do osiągnięcia neutralności klimatycznej do 2050 roku. Prawo to ustanawia ramy prawne i cele redukcji emisji, które muszą być przestrzegane przez wszystkie państwa członkowskie.</a:t>
            </a:r>
          </a:p>
          <a:p>
            <a:pPr>
              <a:buFont typeface="Arial" panose="020B0604020202020204" pitchFamily="34" charset="0"/>
              <a:buChar char="•"/>
            </a:pPr>
            <a:r>
              <a:rPr lang="pl-PL" b="1" dirty="0"/>
              <a:t>Mechanizmy</a:t>
            </a:r>
            <a:r>
              <a:rPr lang="pl-PL" dirty="0"/>
              <a:t>: Monitorowanie postępów, raportowanie i ocena działań poszczególnych krajów, sankcje za niewywiązanie się z zobowiązań oraz zachęty do podejmowania dodatkowych działań na rzecz klimatu.</a:t>
            </a:r>
          </a:p>
          <a:p>
            <a:r>
              <a:rPr lang="pl-PL" b="1" dirty="0"/>
              <a:t>Plan działania na rzecz gospodarki o obiegu zamkniętym</a:t>
            </a:r>
          </a:p>
          <a:p>
            <a:pPr>
              <a:buFont typeface="Arial" panose="020B0604020202020204" pitchFamily="34" charset="0"/>
              <a:buChar char="•"/>
            </a:pPr>
            <a:r>
              <a:rPr lang="pl-PL" b="1" dirty="0"/>
              <a:t>Cel</a:t>
            </a:r>
            <a:r>
              <a:rPr lang="pl-PL" dirty="0"/>
              <a:t>: Przekształcenie europejskiej gospodarki w model obiegu zamkniętego, w którym produkty, materiały i zasoby są wykorzystywane w sposób bardziej zrównoważony i efektywny.</a:t>
            </a:r>
          </a:p>
          <a:p>
            <a:pPr>
              <a:buFont typeface="Arial" panose="020B0604020202020204" pitchFamily="34" charset="0"/>
              <a:buChar char="•"/>
            </a:pPr>
            <a:r>
              <a:rPr lang="pl-PL" b="1" dirty="0"/>
              <a:t>Działania</a:t>
            </a:r>
            <a:r>
              <a:rPr lang="pl-PL" dirty="0"/>
              <a:t>: Wspieranie recyklingu, redukcja odpadów, projektowanie produktów z myślą o długowieczności i możliwości ponownego użycia, rozwój rynków dla surowców wtórnych oraz promowanie innowacji w zakresie gospodarki o obiegu zamkniętym.</a:t>
            </a:r>
          </a:p>
          <a:p>
            <a:r>
              <a:rPr lang="pl-PL" b="1" dirty="0"/>
              <a:t>Strategia na rzecz bioróżnorodności</a:t>
            </a:r>
          </a:p>
          <a:p>
            <a:pPr>
              <a:buFont typeface="Arial" panose="020B0604020202020204" pitchFamily="34" charset="0"/>
              <a:buChar char="•"/>
            </a:pPr>
            <a:r>
              <a:rPr lang="pl-PL" b="1" dirty="0"/>
              <a:t>Cel</a:t>
            </a:r>
            <a:r>
              <a:rPr lang="pl-PL" dirty="0"/>
              <a:t>: Ochrona i odbudowa ekosystemów i siedlisk naturalnych oraz zwiększenie bioróżnorodności w Europie. Strategia ta ma na celu zatrzymanie utraty bioróżnorodności oraz wspieranie zrównoważonego zarządzania zasobami naturalnymi.</a:t>
            </a:r>
          </a:p>
          <a:p>
            <a:pPr>
              <a:buFont typeface="Arial" panose="020B0604020202020204" pitchFamily="34" charset="0"/>
              <a:buChar char="•"/>
            </a:pPr>
            <a:r>
              <a:rPr lang="pl-PL" b="1" dirty="0"/>
              <a:t>Działania</a:t>
            </a:r>
            <a:r>
              <a:rPr lang="pl-PL" dirty="0"/>
              <a:t>: Tworzenie i rozszerzanie obszarów chronionych, ochrona gatunków zagrożonych, promowanie zrównoważonych praktyk rolniczych i leśnych, walka z inwazyjnymi gatunkami obcymi oraz zwiększenie finansowania na badania i ochronę bioróżnorodności.</a:t>
            </a:r>
          </a:p>
          <a:p>
            <a:endParaRPr lang="pl-PL" dirty="0"/>
          </a:p>
        </p:txBody>
      </p:sp>
    </p:spTree>
    <p:extLst>
      <p:ext uri="{BB962C8B-B14F-4D97-AF65-F5344CB8AC3E}">
        <p14:creationId xmlns:p14="http://schemas.microsoft.com/office/powerpoint/2010/main" val="1718027665"/>
      </p:ext>
    </p:extLst>
  </p:cSld>
  <p:clrMapOvr>
    <a:masterClrMapping/>
  </p:clrMapOvr>
</p:sld>
</file>

<file path=ppt/theme/theme1.xml><?xml version="1.0" encoding="utf-8"?>
<a:theme xmlns:a="http://schemas.openxmlformats.org/drawingml/2006/main" name="Faseta">
  <a:themeElements>
    <a:clrScheme name="Fas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s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s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26</TotalTime>
  <Words>1295</Words>
  <Application>Microsoft Office PowerPoint</Application>
  <PresentationFormat>Panoramiczny</PresentationFormat>
  <Paragraphs>65</Paragraphs>
  <Slides>9</Slides>
  <Notes>0</Notes>
  <HiddenSlides>0</HiddenSlides>
  <MMClips>0</MMClips>
  <ScaleCrop>false</ScaleCrop>
  <HeadingPairs>
    <vt:vector size="6" baseType="variant">
      <vt:variant>
        <vt:lpstr>Używane czcionki</vt:lpstr>
      </vt:variant>
      <vt:variant>
        <vt:i4>4</vt:i4>
      </vt:variant>
      <vt:variant>
        <vt:lpstr>Motyw</vt:lpstr>
      </vt:variant>
      <vt:variant>
        <vt:i4>1</vt:i4>
      </vt:variant>
      <vt:variant>
        <vt:lpstr>Tytuły slajdów</vt:lpstr>
      </vt:variant>
      <vt:variant>
        <vt:i4>9</vt:i4>
      </vt:variant>
    </vt:vector>
  </HeadingPairs>
  <TitlesOfParts>
    <vt:vector size="14" baseType="lpstr">
      <vt:lpstr>Arial</vt:lpstr>
      <vt:lpstr>Trebuchet MS</vt:lpstr>
      <vt:lpstr>Wingdings</vt:lpstr>
      <vt:lpstr>Wingdings 3</vt:lpstr>
      <vt:lpstr>Faseta</vt:lpstr>
      <vt:lpstr>EUROPEJSKI ZIELONY ŁAD</vt:lpstr>
      <vt:lpstr>WPROWADZENIE</vt:lpstr>
      <vt:lpstr>Tło powstania inicjatywy</vt:lpstr>
      <vt:lpstr>Główne cele Europejskiego Zielonego Ładu</vt:lpstr>
      <vt:lpstr>Główne cele Europejskiego Zielonego Ładu</vt:lpstr>
      <vt:lpstr>Kluczowe obszary działań</vt:lpstr>
      <vt:lpstr>Kluczowe obszary działań</vt:lpstr>
      <vt:lpstr>Mechanizmy finansowe</vt:lpstr>
      <vt:lpstr>Polityki wspierające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Zuzanna Włoczko</dc:creator>
  <cp:lastModifiedBy>Zuzanna Włoczko</cp:lastModifiedBy>
  <cp:revision>1</cp:revision>
  <dcterms:created xsi:type="dcterms:W3CDTF">2024-05-23T07:23:21Z</dcterms:created>
  <dcterms:modified xsi:type="dcterms:W3CDTF">2024-05-23T07:49:39Z</dcterms:modified>
</cp:coreProperties>
</file>